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Lst>
  <p:notesMasterIdLst>
    <p:notesMasterId r:id="rId25"/>
  </p:notesMasterIdLst>
  <p:sldIdLst>
    <p:sldId id="257" r:id="rId2"/>
    <p:sldId id="258" r:id="rId3"/>
    <p:sldId id="260" r:id="rId4"/>
    <p:sldId id="261" r:id="rId5"/>
    <p:sldId id="262" r:id="rId6"/>
    <p:sldId id="264" r:id="rId7"/>
    <p:sldId id="265" r:id="rId8"/>
    <p:sldId id="284" r:id="rId9"/>
    <p:sldId id="266" r:id="rId10"/>
    <p:sldId id="269" r:id="rId11"/>
    <p:sldId id="274" r:id="rId12"/>
    <p:sldId id="275" r:id="rId13"/>
    <p:sldId id="276" r:id="rId14"/>
    <p:sldId id="277" r:id="rId15"/>
    <p:sldId id="278" r:id="rId16"/>
    <p:sldId id="279" r:id="rId17"/>
    <p:sldId id="282" r:id="rId18"/>
    <p:sldId id="280" r:id="rId19"/>
    <p:sldId id="281" r:id="rId20"/>
    <p:sldId id="290" r:id="rId21"/>
    <p:sldId id="270" r:id="rId22"/>
    <p:sldId id="285" r:id="rId23"/>
    <p:sldId id="283" r:id="rId24"/>
  </p:sldIdLst>
  <p:sldSz cx="12192000" cy="6858000"/>
  <p:notesSz cx="6858000" cy="9144000"/>
  <p:defaultTex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3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546E6A-473E-04FF-C4AC-1446F09175FB}" name="Sankar, Vidya" initials="SV" userId="S::vsanka01@tufts.edu::54ba5850-f135-45a2-9d40-9d3d740e48cf" providerId="AD"/>
  <p188:author id="{53C8E7A2-87EF-1125-0B3B-8C607D67B939}" name="Alsunni, Mouna" initials="AM" userId="S::malsun01@tufts.edu::625ff354-1c13-4ac5-aec6-c092d4b4075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4F8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59"/>
    <p:restoredTop sz="94714"/>
  </p:normalViewPr>
  <p:slideViewPr>
    <p:cSldViewPr snapToGrid="0">
      <p:cViewPr varScale="1">
        <p:scale>
          <a:sx n="105" d="100"/>
          <a:sy n="105" d="100"/>
        </p:scale>
        <p:origin x="114" y="198"/>
      </p:cViewPr>
      <p:guideLst>
        <p:guide orient="horz" pos="744"/>
        <p:guide pos="3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ona\Desktop\OM\ABH\Combined%20statisti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ona\Desktop\OM\ABH\Combined%20statistic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ona\Desktop\OM\ABH\Combined%20statistic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ona\Desktop\OM\ABH\Combined%20statistic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mona\Desktop\OM\ABH\Combined%20statistic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a:solidFill>
                  <a:schemeClr val="tx1"/>
                </a:solidFill>
              </a:rPr>
              <a:t>Location</a:t>
            </a:r>
          </a:p>
        </c:rich>
      </c:tx>
      <c:layout>
        <c:manualLayout>
          <c:xMode val="edge"/>
          <c:yMode val="edge"/>
          <c:x val="0.40071958678152125"/>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818620617410296"/>
          <c:y val="0.14555961517004906"/>
          <c:w val="0.87390470511446505"/>
          <c:h val="0.5714575347172739"/>
        </c:manualLayout>
      </c:layout>
      <c:barChart>
        <c:barDir val="col"/>
        <c:grouping val="clustered"/>
        <c:varyColors val="0"/>
        <c:ser>
          <c:idx val="0"/>
          <c:order val="0"/>
          <c:spPr>
            <a:solidFill>
              <a:srgbClr val="5B9BD5"/>
            </a:solidFill>
            <a:ln>
              <a:noFill/>
            </a:ln>
            <a:effectLst/>
          </c:spPr>
          <c:invertIfNegative val="0"/>
          <c:dLbls>
            <c:dLbl>
              <c:idx val="0"/>
              <c:layout>
                <c:manualLayout>
                  <c:x val="0"/>
                  <c:y val="1.82072550646185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CC-8D4B-9F98-BADDA83B900E}"/>
                </c:ext>
              </c:extLst>
            </c:dLbl>
            <c:dLbl>
              <c:idx val="1"/>
              <c:layout>
                <c:manualLayout>
                  <c:x val="0"/>
                  <c:y val="1.71728965458549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CC-8D4B-9F98-BADDA83B900E}"/>
                </c:ext>
              </c:extLst>
            </c:dLbl>
            <c:dLbl>
              <c:idx val="2"/>
              <c:layout>
                <c:manualLayout>
                  <c:x val="-9.3808428615004811E-17"/>
                  <c:y val="2.13870823295295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CC-8D4B-9F98-BADDA83B900E}"/>
                </c:ext>
              </c:extLst>
            </c:dLbl>
            <c:dLbl>
              <c:idx val="3"/>
              <c:layout>
                <c:manualLayout>
                  <c:x val="0"/>
                  <c:y val="1.92272972024996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CC-8D4B-9F98-BADDA83B900E}"/>
                </c:ext>
              </c:extLst>
            </c:dLbl>
            <c:dLbl>
              <c:idx val="4"/>
              <c:layout>
                <c:manualLayout>
                  <c:x val="-9.3808428615004811E-17"/>
                  <c:y val="1.94710733547494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CC-8D4B-9F98-BADDA83B900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Sheet1!$M$6:$M$11</c:f>
              <c:strCache>
                <c:ptCount val="6"/>
                <c:pt idx="0">
                  <c:v>Palate</c:v>
                </c:pt>
                <c:pt idx="1">
                  <c:v>Oral mucosa</c:v>
                </c:pt>
                <c:pt idx="2">
                  <c:v>Not reported</c:v>
                </c:pt>
                <c:pt idx="3">
                  <c:v>Buccal mucosa</c:v>
                </c:pt>
                <c:pt idx="4">
                  <c:v>Tongue</c:v>
                </c:pt>
                <c:pt idx="5">
                  <c:v>Others</c:v>
                </c:pt>
              </c:strCache>
            </c:strRef>
          </c:cat>
          <c:val>
            <c:numRef>
              <c:f>Sheet1!$N$6:$N$11</c:f>
              <c:numCache>
                <c:formatCode>0%</c:formatCode>
                <c:ptCount val="6"/>
                <c:pt idx="0">
                  <c:v>0.63111111111111107</c:v>
                </c:pt>
                <c:pt idx="1">
                  <c:v>0.12888888888888889</c:v>
                </c:pt>
                <c:pt idx="2">
                  <c:v>9.7777777777777783E-2</c:v>
                </c:pt>
                <c:pt idx="3">
                  <c:v>7.1111111111111111E-2</c:v>
                </c:pt>
                <c:pt idx="4">
                  <c:v>5.3333333333333337E-2</c:v>
                </c:pt>
                <c:pt idx="5">
                  <c:v>2.6666666666666668E-2</c:v>
                </c:pt>
              </c:numCache>
            </c:numRef>
          </c:val>
          <c:extLst>
            <c:ext xmlns:c16="http://schemas.microsoft.com/office/drawing/2014/chart" uri="{C3380CC4-5D6E-409C-BE32-E72D297353CC}">
              <c16:uniqueId val="{00000000-BACC-8D4B-9F98-BADDA83B900E}"/>
            </c:ext>
          </c:extLst>
        </c:ser>
        <c:dLbls>
          <c:dLblPos val="inEnd"/>
          <c:showLegendKey val="0"/>
          <c:showVal val="1"/>
          <c:showCatName val="0"/>
          <c:showSerName val="0"/>
          <c:showPercent val="0"/>
          <c:showBubbleSize val="0"/>
        </c:dLbls>
        <c:gapWidth val="219"/>
        <c:overlap val="-27"/>
        <c:axId val="863250303"/>
        <c:axId val="910241647"/>
      </c:barChart>
      <c:catAx>
        <c:axId val="863250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910241647"/>
        <c:crosses val="autoZero"/>
        <c:auto val="1"/>
        <c:lblAlgn val="ctr"/>
        <c:lblOffset val="100"/>
        <c:noMultiLvlLbl val="0"/>
      </c:catAx>
      <c:valAx>
        <c:axId val="9102416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63250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 Symptoms</a:t>
            </a:r>
          </a:p>
        </c:rich>
      </c:tx>
      <c:layout>
        <c:manualLayout>
          <c:xMode val="edge"/>
          <c:yMode val="edge"/>
          <c:x val="0.37233804822252103"/>
          <c:y val="3.0303006201378987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5B9BD5"/>
            </a:solidFill>
            <a:ln>
              <a:noFill/>
            </a:ln>
            <a:effectLst/>
          </c:spPr>
          <c:invertIfNegative val="0"/>
          <c:dLbls>
            <c:dLbl>
              <c:idx val="0"/>
              <c:layout>
                <c:manualLayout>
                  <c:x val="0"/>
                  <c:y val="1.31567540310553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3E-4143-9C4E-6ADB5354BA2D}"/>
                </c:ext>
              </c:extLst>
            </c:dLbl>
            <c:dLbl>
              <c:idx val="1"/>
              <c:layout>
                <c:manualLayout>
                  <c:x val="2.3576096585513347E-3"/>
                  <c:y val="1.31567540310554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3E-4143-9C4E-6ADB5354BA2D}"/>
                </c:ext>
              </c:extLst>
            </c:dLbl>
            <c:dLbl>
              <c:idx val="2"/>
              <c:layout>
                <c:manualLayout>
                  <c:x val="0"/>
                  <c:y val="1.31567540310553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3E-4143-9C4E-6ADB5354BA2D}"/>
                </c:ext>
              </c:extLst>
            </c:dLbl>
            <c:dLbl>
              <c:idx val="3"/>
              <c:layout>
                <c:manualLayout>
                  <c:x val="0"/>
                  <c:y val="1.80489795204170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3E-4143-9C4E-6ADB5354BA2D}"/>
                </c:ext>
              </c:extLst>
            </c:dLbl>
            <c:dLbl>
              <c:idx val="4"/>
              <c:layout>
                <c:manualLayout>
                  <c:x val="-1.7288937772758331E-16"/>
                  <c:y val="1.71573871332321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3E-4143-9C4E-6ADB5354BA2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Sheet1!$F$68:$F$72</c:f>
              <c:strCache>
                <c:ptCount val="5"/>
                <c:pt idx="0">
                  <c:v>Not reported</c:v>
                </c:pt>
                <c:pt idx="1">
                  <c:v>Asymptomatic</c:v>
                </c:pt>
                <c:pt idx="2">
                  <c:v>Pain</c:v>
                </c:pt>
                <c:pt idx="3">
                  <c:v>Tingling</c:v>
                </c:pt>
                <c:pt idx="4">
                  <c:v>Others</c:v>
                </c:pt>
              </c:strCache>
            </c:strRef>
          </c:cat>
          <c:val>
            <c:numRef>
              <c:f>Sheet1!$G$68:$G$72</c:f>
              <c:numCache>
                <c:formatCode>0%</c:formatCode>
                <c:ptCount val="5"/>
                <c:pt idx="0">
                  <c:v>0.45777777777777778</c:v>
                </c:pt>
                <c:pt idx="1">
                  <c:v>0.30666666666666664</c:v>
                </c:pt>
                <c:pt idx="2">
                  <c:v>0.16</c:v>
                </c:pt>
                <c:pt idx="3">
                  <c:v>5.7777777777777775E-2</c:v>
                </c:pt>
                <c:pt idx="4">
                  <c:v>0.04</c:v>
                </c:pt>
              </c:numCache>
            </c:numRef>
          </c:val>
          <c:extLst>
            <c:ext xmlns:c16="http://schemas.microsoft.com/office/drawing/2014/chart" uri="{C3380CC4-5D6E-409C-BE32-E72D297353CC}">
              <c16:uniqueId val="{00000000-EE3E-4143-9C4E-6ADB5354BA2D}"/>
            </c:ext>
          </c:extLst>
        </c:ser>
        <c:dLbls>
          <c:dLblPos val="inEnd"/>
          <c:showLegendKey val="0"/>
          <c:showVal val="1"/>
          <c:showCatName val="0"/>
          <c:showSerName val="0"/>
          <c:showPercent val="0"/>
          <c:showBubbleSize val="0"/>
        </c:dLbls>
        <c:gapWidth val="219"/>
        <c:overlap val="-27"/>
        <c:axId val="621838431"/>
        <c:axId val="527319023"/>
      </c:barChart>
      <c:catAx>
        <c:axId val="62183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27319023"/>
        <c:crosses val="autoZero"/>
        <c:auto val="1"/>
        <c:lblAlgn val="ctr"/>
        <c:lblOffset val="100"/>
        <c:noMultiLvlLbl val="0"/>
      </c:catAx>
      <c:valAx>
        <c:axId val="5273190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621838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Platelet Count</a:t>
            </a:r>
          </a:p>
        </c:rich>
      </c:tx>
      <c:layout>
        <c:manualLayout>
          <c:xMode val="edge"/>
          <c:yMode val="edge"/>
          <c:x val="0.27704537191440826"/>
          <c:y val="2.974503585799204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spPr>
            <a:solidFill>
              <a:srgbClr val="5B9BD5"/>
            </a:solidFill>
          </c:spPr>
          <c:dPt>
            <c:idx val="0"/>
            <c:bubble3D val="0"/>
            <c:spPr>
              <a:solidFill>
                <a:srgbClr val="5B9BD5"/>
              </a:solidFill>
              <a:ln w="19050">
                <a:solidFill>
                  <a:schemeClr val="lt1"/>
                </a:solidFill>
              </a:ln>
              <a:effectLst/>
            </c:spPr>
            <c:extLst>
              <c:ext xmlns:c16="http://schemas.microsoft.com/office/drawing/2014/chart" uri="{C3380CC4-5D6E-409C-BE32-E72D297353CC}">
                <c16:uniqueId val="{00000001-6CE1-5B43-AE10-80070ED6182C}"/>
              </c:ext>
            </c:extLst>
          </c:dPt>
          <c:dPt>
            <c:idx val="1"/>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6CE1-5B43-AE10-80070ED6182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Sheet1!$A$5:$B$5</c:f>
              <c:strCache>
                <c:ptCount val="2"/>
                <c:pt idx="0">
                  <c:v>Normal </c:v>
                </c:pt>
                <c:pt idx="1">
                  <c:v>Not reported/not done</c:v>
                </c:pt>
              </c:strCache>
            </c:strRef>
          </c:cat>
          <c:val>
            <c:numRef>
              <c:f>Sheet1!$A$6:$B$6</c:f>
              <c:numCache>
                <c:formatCode>General</c:formatCode>
                <c:ptCount val="2"/>
                <c:pt idx="0">
                  <c:v>142</c:v>
                </c:pt>
                <c:pt idx="1">
                  <c:v>83</c:v>
                </c:pt>
              </c:numCache>
            </c:numRef>
          </c:val>
          <c:extLst>
            <c:ext xmlns:c16="http://schemas.microsoft.com/office/drawing/2014/chart" uri="{C3380CC4-5D6E-409C-BE32-E72D297353CC}">
              <c16:uniqueId val="{00000004-6CE1-5B43-AE10-80070ED6182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a:solidFill>
                  <a:schemeClr val="tx1"/>
                </a:solidFill>
              </a:rPr>
              <a:t>DIF</a:t>
            </a:r>
          </a:p>
        </c:rich>
      </c:tx>
      <c:layout>
        <c:manualLayout>
          <c:xMode val="edge"/>
          <c:yMode val="edge"/>
          <c:x val="0.433065838423"/>
          <c:y val="1.983002390532803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spPr>
            <a:solidFill>
              <a:srgbClr val="5B9BD5"/>
            </a:solidFill>
          </c:spPr>
          <c:dPt>
            <c:idx val="0"/>
            <c:bubble3D val="0"/>
            <c:spPr>
              <a:solidFill>
                <a:srgbClr val="5B9BD5"/>
              </a:solidFill>
              <a:ln w="19050">
                <a:solidFill>
                  <a:schemeClr val="lt1"/>
                </a:solidFill>
              </a:ln>
              <a:effectLst/>
            </c:spPr>
            <c:extLst>
              <c:ext xmlns:c16="http://schemas.microsoft.com/office/drawing/2014/chart" uri="{C3380CC4-5D6E-409C-BE32-E72D297353CC}">
                <c16:uniqueId val="{00000001-3DB1-D948-A38A-EBF68AB34D9D}"/>
              </c:ext>
            </c:extLst>
          </c:dPt>
          <c:dPt>
            <c:idx val="1"/>
            <c:bubble3D val="0"/>
            <c:spPr>
              <a:solidFill>
                <a:schemeClr val="tx1">
                  <a:lumMod val="65000"/>
                  <a:lumOff val="35000"/>
                </a:schemeClr>
              </a:solidFill>
              <a:ln w="19050">
                <a:solidFill>
                  <a:schemeClr val="lt1"/>
                </a:solidFill>
              </a:ln>
              <a:effectLst/>
            </c:spPr>
            <c:extLst>
              <c:ext xmlns:c16="http://schemas.microsoft.com/office/drawing/2014/chart" uri="{C3380CC4-5D6E-409C-BE32-E72D297353CC}">
                <c16:uniqueId val="{00000003-3DB1-D948-A38A-EBF68AB34D9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Sheet1!$A$17:$B$17</c:f>
              <c:strCache>
                <c:ptCount val="2"/>
                <c:pt idx="0">
                  <c:v>DIF negative</c:v>
                </c:pt>
                <c:pt idx="1">
                  <c:v>Not reported/done</c:v>
                </c:pt>
              </c:strCache>
            </c:strRef>
          </c:cat>
          <c:val>
            <c:numRef>
              <c:f>Sheet1!$A$18:$B$18</c:f>
              <c:numCache>
                <c:formatCode>General</c:formatCode>
                <c:ptCount val="2"/>
                <c:pt idx="0">
                  <c:v>63</c:v>
                </c:pt>
                <c:pt idx="1">
                  <c:v>162</c:v>
                </c:pt>
              </c:numCache>
            </c:numRef>
          </c:val>
          <c:extLst>
            <c:ext xmlns:c16="http://schemas.microsoft.com/office/drawing/2014/chart" uri="{C3380CC4-5D6E-409C-BE32-E72D297353CC}">
              <c16:uniqueId val="{00000004-3DB1-D948-A38A-EBF68AB34D9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a:solidFill>
                  <a:schemeClr val="tx1"/>
                </a:solidFill>
              </a:rPr>
              <a:t>Promoting Factors</a:t>
            </a:r>
          </a:p>
        </c:rich>
      </c:tx>
      <c:layout>
        <c:manualLayout>
          <c:xMode val="edge"/>
          <c:yMode val="edge"/>
          <c:x val="0.30472056488759686"/>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Sheet1!$S$50:$S$55</c:f>
              <c:strCache>
                <c:ptCount val="6"/>
                <c:pt idx="0">
                  <c:v>Food</c:v>
                </c:pt>
                <c:pt idx="1">
                  <c:v>Not reported</c:v>
                </c:pt>
                <c:pt idx="2">
                  <c:v>No Promoting</c:v>
                </c:pt>
                <c:pt idx="3">
                  <c:v>Trauma</c:v>
                </c:pt>
                <c:pt idx="4">
                  <c:v>Dental Procedure</c:v>
                </c:pt>
                <c:pt idx="5">
                  <c:v>Others</c:v>
                </c:pt>
              </c:strCache>
            </c:strRef>
          </c:cat>
          <c:val>
            <c:numRef>
              <c:f>Sheet1!$T$50:$T$55</c:f>
              <c:numCache>
                <c:formatCode>0%</c:formatCode>
                <c:ptCount val="6"/>
                <c:pt idx="0">
                  <c:v>0.42222222222222222</c:v>
                </c:pt>
                <c:pt idx="1">
                  <c:v>0.35555555555555557</c:v>
                </c:pt>
                <c:pt idx="2">
                  <c:v>0.12</c:v>
                </c:pt>
                <c:pt idx="3">
                  <c:v>0.08</c:v>
                </c:pt>
                <c:pt idx="4">
                  <c:v>2.2222222222222223E-2</c:v>
                </c:pt>
                <c:pt idx="5">
                  <c:v>8.8888888888888889E-3</c:v>
                </c:pt>
              </c:numCache>
            </c:numRef>
          </c:val>
          <c:extLst>
            <c:ext xmlns:c16="http://schemas.microsoft.com/office/drawing/2014/chart" uri="{C3380CC4-5D6E-409C-BE32-E72D297353CC}">
              <c16:uniqueId val="{00000000-83EE-A24A-B1A7-7AC0DE3212D0}"/>
            </c:ext>
          </c:extLst>
        </c:ser>
        <c:dLbls>
          <c:dLblPos val="outEnd"/>
          <c:showLegendKey val="0"/>
          <c:showVal val="1"/>
          <c:showCatName val="0"/>
          <c:showSerName val="0"/>
          <c:showPercent val="0"/>
          <c:showBubbleSize val="0"/>
        </c:dLbls>
        <c:gapWidth val="219"/>
        <c:overlap val="-27"/>
        <c:axId val="639811999"/>
        <c:axId val="833298175"/>
      </c:barChart>
      <c:catAx>
        <c:axId val="639811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33298175"/>
        <c:crosses val="autoZero"/>
        <c:auto val="1"/>
        <c:lblAlgn val="ctr"/>
        <c:lblOffset val="100"/>
        <c:noMultiLvlLbl val="0"/>
      </c:catAx>
      <c:valAx>
        <c:axId val="8332981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6398119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57100-BF58-F94A-A0BE-5FC6E25351BC}" type="datetimeFigureOut">
              <a:rPr lang="en-SA" smtClean="0"/>
              <a:t>04/25/2023</a:t>
            </a:fld>
            <a:endParaRPr lang="en-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8E1AD-B367-E744-8C90-CF67CF8E28C7}" type="slidenum">
              <a:rPr lang="en-SA" smtClean="0"/>
              <a:t>‹#›</a:t>
            </a:fld>
            <a:endParaRPr lang="en-SA"/>
          </a:p>
        </p:txBody>
      </p:sp>
    </p:spTree>
    <p:extLst>
      <p:ext uri="{BB962C8B-B14F-4D97-AF65-F5344CB8AC3E}">
        <p14:creationId xmlns:p14="http://schemas.microsoft.com/office/powerpoint/2010/main" val="32297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a:r>
            <a:r>
              <a:rPr lang="en-SA" dirty="0"/>
              <a:t>othing to disclose</a:t>
            </a:r>
          </a:p>
        </p:txBody>
      </p:sp>
      <p:sp>
        <p:nvSpPr>
          <p:cNvPr id="4" name="Slide Number Placeholder 3"/>
          <p:cNvSpPr>
            <a:spLocks noGrp="1"/>
          </p:cNvSpPr>
          <p:nvPr>
            <p:ph type="sldNum" sz="quarter" idx="5"/>
          </p:nvPr>
        </p:nvSpPr>
        <p:spPr/>
        <p:txBody>
          <a:bodyPr/>
          <a:lstStyle/>
          <a:p>
            <a:fld id="{8518E1AD-B367-E744-8C90-CF67CF8E28C7}" type="slidenum">
              <a:rPr lang="en-SA" smtClean="0"/>
              <a:t>2</a:t>
            </a:fld>
            <a:endParaRPr lang="en-SA"/>
          </a:p>
        </p:txBody>
      </p:sp>
    </p:spTree>
    <p:extLst>
      <p:ext uri="{BB962C8B-B14F-4D97-AF65-F5344CB8AC3E}">
        <p14:creationId xmlns:p14="http://schemas.microsoft.com/office/powerpoint/2010/main" val="308595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r>
              <a:rPr lang="en-SA" dirty="0"/>
              <a:t>iopsies are </a:t>
            </a:r>
            <a:r>
              <a:rPr lang="en-US" dirty="0"/>
              <a:t>nonspecific</a:t>
            </a:r>
            <a:r>
              <a:rPr lang="en-SA" dirty="0"/>
              <a:t>. However, a study biopsied 14 cases with the following findings</a:t>
            </a:r>
          </a:p>
        </p:txBody>
      </p:sp>
      <p:sp>
        <p:nvSpPr>
          <p:cNvPr id="4" name="Slide Number Placeholder 3"/>
          <p:cNvSpPr>
            <a:spLocks noGrp="1"/>
          </p:cNvSpPr>
          <p:nvPr>
            <p:ph type="sldNum" sz="quarter" idx="5"/>
          </p:nvPr>
        </p:nvSpPr>
        <p:spPr/>
        <p:txBody>
          <a:bodyPr/>
          <a:lstStyle/>
          <a:p>
            <a:fld id="{8518E1AD-B367-E744-8C90-CF67CF8E28C7}" type="slidenum">
              <a:rPr lang="en-SA" smtClean="0"/>
              <a:t>17</a:t>
            </a:fld>
            <a:endParaRPr lang="en-SA"/>
          </a:p>
        </p:txBody>
      </p:sp>
    </p:spTree>
    <p:extLst>
      <p:ext uri="{BB962C8B-B14F-4D97-AF65-F5344CB8AC3E}">
        <p14:creationId xmlns:p14="http://schemas.microsoft.com/office/powerpoint/2010/main" val="951316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r>
              <a:rPr lang="en-SA" dirty="0"/>
              <a:t>iagnostic criteria was implemnted by Oridione et al in 2019 </a:t>
            </a:r>
          </a:p>
        </p:txBody>
      </p:sp>
      <p:sp>
        <p:nvSpPr>
          <p:cNvPr id="4" name="Slide Number Placeholder 3"/>
          <p:cNvSpPr>
            <a:spLocks noGrp="1"/>
          </p:cNvSpPr>
          <p:nvPr>
            <p:ph type="sldNum" sz="quarter" idx="5"/>
          </p:nvPr>
        </p:nvSpPr>
        <p:spPr/>
        <p:txBody>
          <a:bodyPr/>
          <a:lstStyle/>
          <a:p>
            <a:fld id="{8518E1AD-B367-E744-8C90-CF67CF8E28C7}" type="slidenum">
              <a:rPr lang="en-SA" smtClean="0"/>
              <a:t>18</a:t>
            </a:fld>
            <a:endParaRPr lang="en-SA"/>
          </a:p>
        </p:txBody>
      </p:sp>
    </p:spTree>
    <p:extLst>
      <p:ext uri="{BB962C8B-B14F-4D97-AF65-F5344CB8AC3E}">
        <p14:creationId xmlns:p14="http://schemas.microsoft.com/office/powerpoint/2010/main" val="132191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Times New Roman" panose="02020603050405020304" pitchFamily="18" charset="0"/>
              </a:rPr>
              <a:t>CHX is able to (a) reduce cell proliferation and increase the expression of proapoptotic molecules, (b) increase fibrotic marker expression and myofibroblast differentiation, (c) reduce expression of RAC1 gene, characterizing keratinocyte migration and proliferation, and the ability of the oral wound to respond to stress, and (d) trigger expression of SERPINE1 and TIMP1, which regulate scar wound healing.</a:t>
            </a:r>
          </a:p>
          <a:p>
            <a:endParaRPr lang="en-US" dirty="0"/>
          </a:p>
          <a:p>
            <a:r>
              <a:rPr lang="en-US" b="0" i="0" u="none" strike="noStrike" dirty="0">
                <a:solidFill>
                  <a:srgbClr val="202124"/>
                </a:solidFill>
                <a:effectLst/>
                <a:latin typeface="Google Sans"/>
              </a:rPr>
              <a:t>ascorbic acid (AA), is </a:t>
            </a:r>
            <a:r>
              <a:rPr lang="en-US" b="0" i="0" u="none" strike="noStrike" dirty="0">
                <a:solidFill>
                  <a:srgbClr val="040C28"/>
                </a:solidFill>
                <a:effectLst/>
                <a:latin typeface="Google Sans"/>
              </a:rPr>
              <a:t>involved in all phases of wound healing</a:t>
            </a:r>
            <a:r>
              <a:rPr lang="en-US" b="0" i="0" u="none" strike="noStrike" dirty="0">
                <a:solidFill>
                  <a:srgbClr val="202124"/>
                </a:solidFill>
                <a:effectLst/>
                <a:latin typeface="Google Sans"/>
              </a:rPr>
              <a:t>. In the inflammatory phase it is required for neutrophil apoptosis and clearance. During the proliferative phase, AA contributes towards synthesis, maturation, secretion and degradation of collagen</a:t>
            </a:r>
          </a:p>
          <a:p>
            <a:endParaRPr lang="en-US" b="0" i="0" u="none" strike="noStrike" dirty="0">
              <a:solidFill>
                <a:srgbClr val="202124"/>
              </a:solidFill>
              <a:effectLst/>
              <a:latin typeface="Google Sans"/>
            </a:endParaRPr>
          </a:p>
          <a:p>
            <a:r>
              <a:rPr lang="en-US" b="0" i="0" u="none" strike="noStrike" dirty="0">
                <a:solidFill>
                  <a:srgbClr val="202124"/>
                </a:solidFill>
                <a:effectLst/>
                <a:latin typeface="Google Sans"/>
              </a:rPr>
              <a:t>Citrus flavonoids are well-known for their antioxidant and anti-inflammatory properties.</a:t>
            </a:r>
          </a:p>
          <a:p>
            <a:br>
              <a:rPr lang="en-US" dirty="0"/>
            </a:br>
            <a:endParaRPr lang="en-SA" dirty="0"/>
          </a:p>
        </p:txBody>
      </p:sp>
      <p:sp>
        <p:nvSpPr>
          <p:cNvPr id="4" name="Slide Number Placeholder 3"/>
          <p:cNvSpPr>
            <a:spLocks noGrp="1"/>
          </p:cNvSpPr>
          <p:nvPr>
            <p:ph type="sldNum" sz="quarter" idx="5"/>
          </p:nvPr>
        </p:nvSpPr>
        <p:spPr/>
        <p:txBody>
          <a:bodyPr/>
          <a:lstStyle/>
          <a:p>
            <a:fld id="{8518E1AD-B367-E744-8C90-CF67CF8E28C7}" type="slidenum">
              <a:rPr lang="en-SA" smtClean="0"/>
              <a:t>19</a:t>
            </a:fld>
            <a:endParaRPr lang="en-SA"/>
          </a:p>
        </p:txBody>
      </p:sp>
    </p:spTree>
    <p:extLst>
      <p:ext uri="{BB962C8B-B14F-4D97-AF65-F5344CB8AC3E}">
        <p14:creationId xmlns:p14="http://schemas.microsoft.com/office/powerpoint/2010/main" val="30565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8518E1AD-B367-E744-8C90-CF67CF8E28C7}" type="slidenum">
              <a:rPr lang="en-SA" smtClean="0"/>
              <a:t>21</a:t>
            </a:fld>
            <a:endParaRPr lang="en-SA"/>
          </a:p>
        </p:txBody>
      </p:sp>
    </p:spTree>
    <p:extLst>
      <p:ext uri="{BB962C8B-B14F-4D97-AF65-F5344CB8AC3E}">
        <p14:creationId xmlns:p14="http://schemas.microsoft.com/office/powerpoint/2010/main" val="110377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fld id="{8518E1AD-B367-E744-8C90-CF67CF8E28C7}" type="slidenum">
              <a:rPr lang="en-SA" smtClean="0"/>
              <a:t>22</a:t>
            </a:fld>
            <a:endParaRPr lang="en-SA"/>
          </a:p>
        </p:txBody>
      </p:sp>
    </p:spTree>
    <p:extLst>
      <p:ext uri="{BB962C8B-B14F-4D97-AF65-F5344CB8AC3E}">
        <p14:creationId xmlns:p14="http://schemas.microsoft.com/office/powerpoint/2010/main" val="428559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
            </a:pPr>
            <a:r>
              <a:rPr lang="en-US" sz="1200" dirty="0"/>
              <a:t>L</a:t>
            </a:r>
            <a:r>
              <a:rPr lang="en-SA" sz="1200" dirty="0"/>
              <a:t>esions enlarge after popping, leaving an ulcerated area. </a:t>
            </a:r>
          </a:p>
          <a:p>
            <a:pPr>
              <a:buFont typeface="Wingdings" pitchFamily="2" charset="2"/>
              <a:buChar char="§"/>
            </a:pPr>
            <a:r>
              <a:rPr lang="en-SA" sz="1200" dirty="0"/>
              <a:t>Lesions are occasionally symptomatic when she intentionally pops the blister.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SA" sz="1200" dirty="0"/>
              <a:t>Lesions are provoked only by crunchy food.</a:t>
            </a:r>
          </a:p>
        </p:txBody>
      </p:sp>
      <p:sp>
        <p:nvSpPr>
          <p:cNvPr id="4" name="Slide Number Placeholder 3"/>
          <p:cNvSpPr>
            <a:spLocks noGrp="1"/>
          </p:cNvSpPr>
          <p:nvPr>
            <p:ph type="sldNum" sz="quarter" idx="5"/>
          </p:nvPr>
        </p:nvSpPr>
        <p:spPr/>
        <p:txBody>
          <a:bodyPr/>
          <a:lstStyle/>
          <a:p>
            <a:fld id="{8518E1AD-B367-E744-8C90-CF67CF8E28C7}" type="slidenum">
              <a:rPr lang="en-SA" smtClean="0"/>
              <a:t>4</a:t>
            </a:fld>
            <a:endParaRPr lang="en-SA"/>
          </a:p>
        </p:txBody>
      </p:sp>
    </p:spTree>
    <p:extLst>
      <p:ext uri="{BB962C8B-B14F-4D97-AF65-F5344CB8AC3E}">
        <p14:creationId xmlns:p14="http://schemas.microsoft.com/office/powerpoint/2010/main" val="611016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r>
              <a:rPr lang="en-SA" dirty="0"/>
              <a:t>xplain hemochromoatosis</a:t>
            </a:r>
          </a:p>
          <a:p>
            <a:r>
              <a:rPr lang="en-SA" dirty="0"/>
              <a:t>No-pain medications/blood thinners (or bleading disorders in family)</a:t>
            </a:r>
          </a:p>
        </p:txBody>
      </p:sp>
      <p:sp>
        <p:nvSpPr>
          <p:cNvPr id="4" name="Slide Number Placeholder 3"/>
          <p:cNvSpPr>
            <a:spLocks noGrp="1"/>
          </p:cNvSpPr>
          <p:nvPr>
            <p:ph type="sldNum" sz="quarter" idx="5"/>
          </p:nvPr>
        </p:nvSpPr>
        <p:spPr/>
        <p:txBody>
          <a:bodyPr/>
          <a:lstStyle/>
          <a:p>
            <a:fld id="{8518E1AD-B367-E744-8C90-CF67CF8E28C7}" type="slidenum">
              <a:rPr lang="en-SA" smtClean="0"/>
              <a:t>5</a:t>
            </a:fld>
            <a:endParaRPr lang="en-SA"/>
          </a:p>
        </p:txBody>
      </p:sp>
    </p:spTree>
    <p:extLst>
      <p:ext uri="{BB962C8B-B14F-4D97-AF65-F5344CB8AC3E}">
        <p14:creationId xmlns:p14="http://schemas.microsoft.com/office/powerpoint/2010/main" val="150309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r>
              <a:rPr lang="en-SA" dirty="0"/>
              <a:t>ultiple 1.5-2 mm round cherry angiomas noted in the skin of neck and back</a:t>
            </a:r>
          </a:p>
        </p:txBody>
      </p:sp>
      <p:sp>
        <p:nvSpPr>
          <p:cNvPr id="4" name="Slide Number Placeholder 3"/>
          <p:cNvSpPr>
            <a:spLocks noGrp="1"/>
          </p:cNvSpPr>
          <p:nvPr>
            <p:ph type="sldNum" sz="quarter" idx="5"/>
          </p:nvPr>
        </p:nvSpPr>
        <p:spPr/>
        <p:txBody>
          <a:bodyPr/>
          <a:lstStyle/>
          <a:p>
            <a:fld id="{8518E1AD-B367-E744-8C90-CF67CF8E28C7}" type="slidenum">
              <a:rPr lang="en-SA" smtClean="0"/>
              <a:t>6</a:t>
            </a:fld>
            <a:endParaRPr lang="en-SA"/>
          </a:p>
        </p:txBody>
      </p:sp>
    </p:spTree>
    <p:extLst>
      <p:ext uri="{BB962C8B-B14F-4D97-AF65-F5344CB8AC3E}">
        <p14:creationId xmlns:p14="http://schemas.microsoft.com/office/powerpoint/2010/main" val="3953053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evidence of blisters</a:t>
            </a:r>
          </a:p>
          <a:p>
            <a:r>
              <a:rPr lang="en-US" dirty="0"/>
              <a:t>Patient was avoiding crunchy food</a:t>
            </a:r>
          </a:p>
          <a:p>
            <a:r>
              <a:rPr lang="en-US" dirty="0"/>
              <a:t>Bilateral symmetrical scattered linear white plaques extending along the occlusal plane with slight erythema on the left buccal mucosa</a:t>
            </a:r>
          </a:p>
        </p:txBody>
      </p:sp>
      <p:sp>
        <p:nvSpPr>
          <p:cNvPr id="4" name="Slide Number Placeholder 3"/>
          <p:cNvSpPr>
            <a:spLocks noGrp="1"/>
          </p:cNvSpPr>
          <p:nvPr>
            <p:ph type="sldNum" sz="quarter" idx="5"/>
          </p:nvPr>
        </p:nvSpPr>
        <p:spPr/>
        <p:txBody>
          <a:bodyPr/>
          <a:lstStyle/>
          <a:p>
            <a:fld id="{8518E1AD-B367-E744-8C90-CF67CF8E28C7}" type="slidenum">
              <a:rPr lang="en-SA" smtClean="0"/>
              <a:t>7</a:t>
            </a:fld>
            <a:endParaRPr lang="en-SA"/>
          </a:p>
        </p:txBody>
      </p:sp>
    </p:spTree>
    <p:extLst>
      <p:ext uri="{BB962C8B-B14F-4D97-AF65-F5344CB8AC3E}">
        <p14:creationId xmlns:p14="http://schemas.microsoft.com/office/powerpoint/2010/main" val="389771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patient returned for a follow-up after she had crunchy food the night before</a:t>
            </a:r>
          </a:p>
          <a:p>
            <a:r>
              <a:rPr lang="en-US" dirty="0"/>
              <a:t>Linear white plaques are more evident bilaterally</a:t>
            </a:r>
          </a:p>
          <a:p>
            <a:r>
              <a:rPr lang="en-US" dirty="0"/>
              <a:t>New: multiple 1.0-1.105 mm round blood-filled vesicle in the posterior right buccal mucosa opposite to the molars, left buccal mucosa next to the labial commissure, and right floor of the mouth</a:t>
            </a:r>
          </a:p>
        </p:txBody>
      </p:sp>
      <p:sp>
        <p:nvSpPr>
          <p:cNvPr id="4" name="Slide Number Placeholder 3"/>
          <p:cNvSpPr>
            <a:spLocks noGrp="1"/>
          </p:cNvSpPr>
          <p:nvPr>
            <p:ph type="sldNum" sz="quarter" idx="5"/>
          </p:nvPr>
        </p:nvSpPr>
        <p:spPr/>
        <p:txBody>
          <a:bodyPr/>
          <a:lstStyle/>
          <a:p>
            <a:fld id="{8518E1AD-B367-E744-8C90-CF67CF8E28C7}" type="slidenum">
              <a:rPr lang="en-SA" smtClean="0"/>
              <a:t>8</a:t>
            </a:fld>
            <a:endParaRPr lang="en-SA"/>
          </a:p>
        </p:txBody>
      </p:sp>
    </p:spTree>
    <p:extLst>
      <p:ext uri="{BB962C8B-B14F-4D97-AF65-F5344CB8AC3E}">
        <p14:creationId xmlns:p14="http://schemas.microsoft.com/office/powerpoint/2010/main" val="139739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IDFont+F1"/>
              </a:rPr>
              <a:t>A. Multiple sections show </a:t>
            </a:r>
            <a:r>
              <a:rPr lang="en-US" sz="1200" dirty="0" err="1">
                <a:effectLst/>
                <a:latin typeface="CIDFont+F1"/>
              </a:rPr>
              <a:t>parakeratinized</a:t>
            </a:r>
            <a:r>
              <a:rPr lang="en-US" sz="1200" dirty="0">
                <a:effectLst/>
                <a:latin typeface="CIDFont+F1"/>
              </a:rPr>
              <a:t> stratified squamous epithelium of normal thickness overlying fibrovascular tissue with scattered chronic inflammatory cells. Striated muscle bundles and regional adipose tissue also are seen. </a:t>
            </a:r>
            <a:endParaRPr lang="en-US" dirty="0"/>
          </a:p>
          <a:p>
            <a:r>
              <a:rPr lang="en-US" sz="1200" dirty="0">
                <a:effectLst/>
                <a:latin typeface="CIDFont+F1"/>
              </a:rPr>
              <a:t>B. Sections were incubated with fluorescein-labeled antibodies to C3, IgG, IgG4, IgA, IgM and fibrin / fibrinogen. </a:t>
            </a:r>
          </a:p>
          <a:p>
            <a:endParaRPr lang="en-US" sz="1200" dirty="0">
              <a:effectLst/>
              <a:latin typeface="CIDFont+F1"/>
            </a:endParaRPr>
          </a:p>
          <a:p>
            <a:r>
              <a:rPr lang="en-US" sz="1200" dirty="0">
                <a:effectLst/>
                <a:latin typeface="CIDFont+F1"/>
              </a:rPr>
              <a:t>Signed out as oral mucosa with mild chronic inflammation</a:t>
            </a:r>
          </a:p>
          <a:p>
            <a:endParaRPr lang="en-US" sz="1200" dirty="0">
              <a:effectLst/>
              <a:latin typeface="CIDFont+F1"/>
            </a:endParaRPr>
          </a:p>
          <a:p>
            <a:r>
              <a:rPr lang="en-US" sz="1200" dirty="0">
                <a:effectLst/>
                <a:latin typeface="CIDFont+F1"/>
              </a:rPr>
              <a:t>Mucosa disorders</a:t>
            </a:r>
            <a:endParaRPr lang="en-US" dirty="0"/>
          </a:p>
        </p:txBody>
      </p:sp>
      <p:sp>
        <p:nvSpPr>
          <p:cNvPr id="4" name="Slide Number Placeholder 3"/>
          <p:cNvSpPr>
            <a:spLocks noGrp="1"/>
          </p:cNvSpPr>
          <p:nvPr>
            <p:ph type="sldNum" sz="quarter" idx="5"/>
          </p:nvPr>
        </p:nvSpPr>
        <p:spPr/>
        <p:txBody>
          <a:bodyPr/>
          <a:lstStyle/>
          <a:p>
            <a:fld id="{8518E1AD-B367-E744-8C90-CF67CF8E28C7}" type="slidenum">
              <a:rPr lang="en-SA" smtClean="0"/>
              <a:t>9</a:t>
            </a:fld>
            <a:endParaRPr lang="en-SA"/>
          </a:p>
        </p:txBody>
      </p:sp>
    </p:spTree>
    <p:extLst>
      <p:ext uri="{BB962C8B-B14F-4D97-AF65-F5344CB8AC3E}">
        <p14:creationId xmlns:p14="http://schemas.microsoft.com/office/powerpoint/2010/main" val="139107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A" dirty="0"/>
              <a:t>After excluding bleeding disorders and vesiculobullous diseases, we reached a diagnosis of ABH</a:t>
            </a:r>
          </a:p>
        </p:txBody>
      </p:sp>
      <p:sp>
        <p:nvSpPr>
          <p:cNvPr id="4" name="Slide Number Placeholder 3"/>
          <p:cNvSpPr>
            <a:spLocks noGrp="1"/>
          </p:cNvSpPr>
          <p:nvPr>
            <p:ph type="sldNum" sz="quarter" idx="5"/>
          </p:nvPr>
        </p:nvSpPr>
        <p:spPr/>
        <p:txBody>
          <a:bodyPr/>
          <a:lstStyle/>
          <a:p>
            <a:fld id="{8518E1AD-B367-E744-8C90-CF67CF8E28C7}" type="slidenum">
              <a:rPr lang="en-SA" smtClean="0"/>
              <a:t>10</a:t>
            </a:fld>
            <a:endParaRPr lang="en-SA"/>
          </a:p>
        </p:txBody>
      </p:sp>
    </p:spTree>
    <p:extLst>
      <p:ext uri="{BB962C8B-B14F-4D97-AF65-F5344CB8AC3E}">
        <p14:creationId xmlns:p14="http://schemas.microsoft.com/office/powerpoint/2010/main" val="1912858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SA" dirty="0"/>
              <a:t>his is a collection of reported cases in the literature with different sites of presentation and different sizes of hematomas </a:t>
            </a:r>
          </a:p>
          <a:p>
            <a:endParaRPr lang="en-SA" dirty="0"/>
          </a:p>
          <a:p>
            <a:r>
              <a:rPr lang="en-US" dirty="0"/>
              <a:t>O</a:t>
            </a:r>
            <a:r>
              <a:rPr lang="en-SA" dirty="0"/>
              <a:t>nly the colored images</a:t>
            </a:r>
          </a:p>
        </p:txBody>
      </p:sp>
      <p:sp>
        <p:nvSpPr>
          <p:cNvPr id="4" name="Slide Number Placeholder 3"/>
          <p:cNvSpPr>
            <a:spLocks noGrp="1"/>
          </p:cNvSpPr>
          <p:nvPr>
            <p:ph type="sldNum" sz="quarter" idx="5"/>
          </p:nvPr>
        </p:nvSpPr>
        <p:spPr/>
        <p:txBody>
          <a:bodyPr/>
          <a:lstStyle/>
          <a:p>
            <a:fld id="{8518E1AD-B367-E744-8C90-CF67CF8E28C7}" type="slidenum">
              <a:rPr lang="en-SA" smtClean="0"/>
              <a:t>16</a:t>
            </a:fld>
            <a:endParaRPr lang="en-SA"/>
          </a:p>
        </p:txBody>
      </p:sp>
    </p:spTree>
    <p:extLst>
      <p:ext uri="{BB962C8B-B14F-4D97-AF65-F5344CB8AC3E}">
        <p14:creationId xmlns:p14="http://schemas.microsoft.com/office/powerpoint/2010/main" val="176506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BFD1-D4DC-E06B-6841-FDF3EC5713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A"/>
          </a:p>
        </p:txBody>
      </p:sp>
      <p:sp>
        <p:nvSpPr>
          <p:cNvPr id="3" name="Subtitle 2">
            <a:extLst>
              <a:ext uri="{FF2B5EF4-FFF2-40B4-BE49-F238E27FC236}">
                <a16:creationId xmlns:a16="http://schemas.microsoft.com/office/drawing/2014/main" id="{3B3A1FB3-C798-F6F0-5249-DE69B1797B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A"/>
          </a:p>
        </p:txBody>
      </p:sp>
      <p:sp>
        <p:nvSpPr>
          <p:cNvPr id="4" name="Date Placeholder 3">
            <a:extLst>
              <a:ext uri="{FF2B5EF4-FFF2-40B4-BE49-F238E27FC236}">
                <a16:creationId xmlns:a16="http://schemas.microsoft.com/office/drawing/2014/main" id="{D8A5443D-2DA2-E2F4-C089-59C1165C59E5}"/>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5" name="Footer Placeholder 4">
            <a:extLst>
              <a:ext uri="{FF2B5EF4-FFF2-40B4-BE49-F238E27FC236}">
                <a16:creationId xmlns:a16="http://schemas.microsoft.com/office/drawing/2014/main" id="{6F98CC64-0BA7-7F60-A237-7ACC7465E442}"/>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C615DBD6-1AB3-CECA-2FD4-7C9B0ABCEB05}"/>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174075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E44C-280E-4C9B-7F8C-6E145F3A575E}"/>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6FC1288B-A0E1-7FC5-295C-015989973F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DFE2C37B-8FE0-0A2E-325E-1838AF38AAEE}"/>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5" name="Footer Placeholder 4">
            <a:extLst>
              <a:ext uri="{FF2B5EF4-FFF2-40B4-BE49-F238E27FC236}">
                <a16:creationId xmlns:a16="http://schemas.microsoft.com/office/drawing/2014/main" id="{C601623F-3B0A-2F41-3D21-B7B9E0A0AAA7}"/>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6EB753CE-158F-C506-5647-34B00DC9A106}"/>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47348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056C68-74CA-0FA2-1464-50FDF05606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A8076D3A-C80D-71FC-CC6C-830391FAE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5911781B-49B1-5BB5-C739-680C86442A34}"/>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5" name="Footer Placeholder 4">
            <a:extLst>
              <a:ext uri="{FF2B5EF4-FFF2-40B4-BE49-F238E27FC236}">
                <a16:creationId xmlns:a16="http://schemas.microsoft.com/office/drawing/2014/main" id="{7E90612C-BE94-B364-7D77-2913272D1B0F}"/>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D0DF9662-6D74-D681-8A47-519AD16D7299}"/>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166707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7136761-2044-2840-B94D-6E3C5E9E890B}" type="datetimeFigureOut">
              <a:rPr lang="en-SA" smtClean="0"/>
              <a:t>04/25/2023</a:t>
            </a:fld>
            <a:endParaRPr lang="en-SA"/>
          </a:p>
        </p:txBody>
      </p:sp>
      <p:sp>
        <p:nvSpPr>
          <p:cNvPr id="8" name="Footer Placeholder 7"/>
          <p:cNvSpPr>
            <a:spLocks noGrp="1"/>
          </p:cNvSpPr>
          <p:nvPr>
            <p:ph type="ftr" sz="quarter" idx="11"/>
          </p:nvPr>
        </p:nvSpPr>
        <p:spPr/>
        <p:txBody>
          <a:bodyPr/>
          <a:lstStyle/>
          <a:p>
            <a:endParaRPr lang="en-SA"/>
          </a:p>
        </p:txBody>
      </p:sp>
      <p:sp>
        <p:nvSpPr>
          <p:cNvPr id="9" name="Slide Number Placeholder 8"/>
          <p:cNvSpPr>
            <a:spLocks noGrp="1"/>
          </p:cNvSpPr>
          <p:nvPr>
            <p:ph type="sldNum" sz="quarter" idx="12"/>
          </p:nvPr>
        </p:nvSpPr>
        <p:spPr/>
        <p:txBody>
          <a:bodyPr/>
          <a:lstStyle/>
          <a:p>
            <a:fld id="{1488F1C4-E2A9-BF4A-8A27-11E56A17DA6B}" type="slidenum">
              <a:rPr lang="en-SA" smtClean="0"/>
              <a:t>‹#›</a:t>
            </a:fld>
            <a:endParaRPr lang="en-SA"/>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580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51CE-9C68-4F82-AF82-1FEFBB603CA3}"/>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8E707BE1-5842-6C83-DD11-6817AC2F8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311EF24F-E3F6-6FBA-2E71-DCB276855BDE}"/>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5" name="Footer Placeholder 4">
            <a:extLst>
              <a:ext uri="{FF2B5EF4-FFF2-40B4-BE49-F238E27FC236}">
                <a16:creationId xmlns:a16="http://schemas.microsoft.com/office/drawing/2014/main" id="{98F6EC0C-3E4B-D325-D855-16777658477B}"/>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ED720894-E7E8-AD19-963C-073F349EEDC7}"/>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2031481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CB71-ABA7-9E3A-312A-F6D098A31F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A"/>
          </a:p>
        </p:txBody>
      </p:sp>
      <p:sp>
        <p:nvSpPr>
          <p:cNvPr id="3" name="Text Placeholder 2">
            <a:extLst>
              <a:ext uri="{FF2B5EF4-FFF2-40B4-BE49-F238E27FC236}">
                <a16:creationId xmlns:a16="http://schemas.microsoft.com/office/drawing/2014/main" id="{D3F4231E-BD95-31C1-BAD1-A4F0DF3E6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99F937-EDCD-E60E-2F59-B8D91404F666}"/>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5" name="Footer Placeholder 4">
            <a:extLst>
              <a:ext uri="{FF2B5EF4-FFF2-40B4-BE49-F238E27FC236}">
                <a16:creationId xmlns:a16="http://schemas.microsoft.com/office/drawing/2014/main" id="{4F2888F9-C00D-3EFD-BD45-A57CCEA23225}"/>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6A187D58-370C-7103-2BC5-A5173BF864E7}"/>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141490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0ED7-BCAB-BDDC-B935-CAF4E57A2869}"/>
              </a:ext>
            </a:extLst>
          </p:cNvPr>
          <p:cNvSpPr>
            <a:spLocks noGrp="1"/>
          </p:cNvSpPr>
          <p:nvPr>
            <p:ph type="title"/>
          </p:nvPr>
        </p:nvSpPr>
        <p:spPr/>
        <p:txBody>
          <a:bodyPr/>
          <a:lstStyle/>
          <a:p>
            <a:r>
              <a:rPr lang="en-US"/>
              <a:t>Click to edit Master title style</a:t>
            </a:r>
            <a:endParaRPr lang="en-SA"/>
          </a:p>
        </p:txBody>
      </p:sp>
      <p:sp>
        <p:nvSpPr>
          <p:cNvPr id="3" name="Content Placeholder 2">
            <a:extLst>
              <a:ext uri="{FF2B5EF4-FFF2-40B4-BE49-F238E27FC236}">
                <a16:creationId xmlns:a16="http://schemas.microsoft.com/office/drawing/2014/main" id="{6E312267-A314-4CF5-194C-B4AB19A3DD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Content Placeholder 3">
            <a:extLst>
              <a:ext uri="{FF2B5EF4-FFF2-40B4-BE49-F238E27FC236}">
                <a16:creationId xmlns:a16="http://schemas.microsoft.com/office/drawing/2014/main" id="{27914BFC-351F-F075-6E5C-F2B091CFDF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Date Placeholder 4">
            <a:extLst>
              <a:ext uri="{FF2B5EF4-FFF2-40B4-BE49-F238E27FC236}">
                <a16:creationId xmlns:a16="http://schemas.microsoft.com/office/drawing/2014/main" id="{AABE8B37-E639-50C5-AB15-89AA40E3310A}"/>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6" name="Footer Placeholder 5">
            <a:extLst>
              <a:ext uri="{FF2B5EF4-FFF2-40B4-BE49-F238E27FC236}">
                <a16:creationId xmlns:a16="http://schemas.microsoft.com/office/drawing/2014/main" id="{FC9DC68A-AEB0-3E04-C556-E5E2AE7FFE0E}"/>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7C9053AE-E56B-0DD6-ED02-AD108EBF9F35}"/>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243246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E0AA-6E55-6614-7D0E-815E1A8179DD}"/>
              </a:ext>
            </a:extLst>
          </p:cNvPr>
          <p:cNvSpPr>
            <a:spLocks noGrp="1"/>
          </p:cNvSpPr>
          <p:nvPr>
            <p:ph type="title"/>
          </p:nvPr>
        </p:nvSpPr>
        <p:spPr>
          <a:xfrm>
            <a:off x="839788" y="365125"/>
            <a:ext cx="10515600" cy="1325563"/>
          </a:xfrm>
        </p:spPr>
        <p:txBody>
          <a:bodyPr/>
          <a:lstStyle/>
          <a:p>
            <a:r>
              <a:rPr lang="en-US"/>
              <a:t>Click to edit Master title style</a:t>
            </a:r>
            <a:endParaRPr lang="en-SA"/>
          </a:p>
        </p:txBody>
      </p:sp>
      <p:sp>
        <p:nvSpPr>
          <p:cNvPr id="3" name="Text Placeholder 2">
            <a:extLst>
              <a:ext uri="{FF2B5EF4-FFF2-40B4-BE49-F238E27FC236}">
                <a16:creationId xmlns:a16="http://schemas.microsoft.com/office/drawing/2014/main" id="{E1120C4A-0DCC-A9D3-E2C8-47C6665BF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B2062E-D6A1-C30E-89F4-F239E52E9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Text Placeholder 4">
            <a:extLst>
              <a:ext uri="{FF2B5EF4-FFF2-40B4-BE49-F238E27FC236}">
                <a16:creationId xmlns:a16="http://schemas.microsoft.com/office/drawing/2014/main" id="{6F346F2A-8B5A-0A6F-CD22-A90ABB0C2D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B1FE3B-D711-046F-5102-60B37F77A0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7" name="Date Placeholder 6">
            <a:extLst>
              <a:ext uri="{FF2B5EF4-FFF2-40B4-BE49-F238E27FC236}">
                <a16:creationId xmlns:a16="http://schemas.microsoft.com/office/drawing/2014/main" id="{93D31974-2768-9FDA-CD0F-692DAE9B3E21}"/>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8" name="Footer Placeholder 7">
            <a:extLst>
              <a:ext uri="{FF2B5EF4-FFF2-40B4-BE49-F238E27FC236}">
                <a16:creationId xmlns:a16="http://schemas.microsoft.com/office/drawing/2014/main" id="{1E39276D-EFF2-C217-9D83-9B15DEA418D4}"/>
              </a:ext>
            </a:extLst>
          </p:cNvPr>
          <p:cNvSpPr>
            <a:spLocks noGrp="1"/>
          </p:cNvSpPr>
          <p:nvPr>
            <p:ph type="ftr" sz="quarter" idx="11"/>
          </p:nvPr>
        </p:nvSpPr>
        <p:spPr/>
        <p:txBody>
          <a:bodyPr/>
          <a:lstStyle/>
          <a:p>
            <a:endParaRPr lang="en-SA"/>
          </a:p>
        </p:txBody>
      </p:sp>
      <p:sp>
        <p:nvSpPr>
          <p:cNvPr id="9" name="Slide Number Placeholder 8">
            <a:extLst>
              <a:ext uri="{FF2B5EF4-FFF2-40B4-BE49-F238E27FC236}">
                <a16:creationId xmlns:a16="http://schemas.microsoft.com/office/drawing/2014/main" id="{DD71F8FF-FD93-0E79-AC32-066BFB65F05A}"/>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257706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9BCE-FE5F-184B-9286-5D3547DBACF5}"/>
              </a:ext>
            </a:extLst>
          </p:cNvPr>
          <p:cNvSpPr>
            <a:spLocks noGrp="1"/>
          </p:cNvSpPr>
          <p:nvPr>
            <p:ph type="title"/>
          </p:nvPr>
        </p:nvSpPr>
        <p:spPr/>
        <p:txBody>
          <a:bodyPr/>
          <a:lstStyle/>
          <a:p>
            <a:r>
              <a:rPr lang="en-US"/>
              <a:t>Click to edit Master title style</a:t>
            </a:r>
            <a:endParaRPr lang="en-SA"/>
          </a:p>
        </p:txBody>
      </p:sp>
      <p:sp>
        <p:nvSpPr>
          <p:cNvPr id="3" name="Date Placeholder 2">
            <a:extLst>
              <a:ext uri="{FF2B5EF4-FFF2-40B4-BE49-F238E27FC236}">
                <a16:creationId xmlns:a16="http://schemas.microsoft.com/office/drawing/2014/main" id="{93805D02-40A8-4576-1E22-4CCC01EDBB87}"/>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4" name="Footer Placeholder 3">
            <a:extLst>
              <a:ext uri="{FF2B5EF4-FFF2-40B4-BE49-F238E27FC236}">
                <a16:creationId xmlns:a16="http://schemas.microsoft.com/office/drawing/2014/main" id="{248A9008-D4B9-E606-C3D3-69FD5D02F80D}"/>
              </a:ext>
            </a:extLst>
          </p:cNvPr>
          <p:cNvSpPr>
            <a:spLocks noGrp="1"/>
          </p:cNvSpPr>
          <p:nvPr>
            <p:ph type="ftr" sz="quarter" idx="11"/>
          </p:nvPr>
        </p:nvSpPr>
        <p:spPr/>
        <p:txBody>
          <a:bodyPr/>
          <a:lstStyle/>
          <a:p>
            <a:endParaRPr lang="en-SA"/>
          </a:p>
        </p:txBody>
      </p:sp>
      <p:sp>
        <p:nvSpPr>
          <p:cNvPr id="5" name="Slide Number Placeholder 4">
            <a:extLst>
              <a:ext uri="{FF2B5EF4-FFF2-40B4-BE49-F238E27FC236}">
                <a16:creationId xmlns:a16="http://schemas.microsoft.com/office/drawing/2014/main" id="{2FBEF81C-5AD3-B80F-B7B9-9A727D5AE85B}"/>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104916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BD92F-7316-14C0-59F4-58A2ECCB23CA}"/>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3" name="Footer Placeholder 2">
            <a:extLst>
              <a:ext uri="{FF2B5EF4-FFF2-40B4-BE49-F238E27FC236}">
                <a16:creationId xmlns:a16="http://schemas.microsoft.com/office/drawing/2014/main" id="{FAB56A29-49B6-BB77-BE01-B4BE501CC36C}"/>
              </a:ext>
            </a:extLst>
          </p:cNvPr>
          <p:cNvSpPr>
            <a:spLocks noGrp="1"/>
          </p:cNvSpPr>
          <p:nvPr>
            <p:ph type="ftr" sz="quarter" idx="11"/>
          </p:nvPr>
        </p:nvSpPr>
        <p:spPr/>
        <p:txBody>
          <a:bodyPr/>
          <a:lstStyle/>
          <a:p>
            <a:endParaRPr lang="en-SA"/>
          </a:p>
        </p:txBody>
      </p:sp>
      <p:sp>
        <p:nvSpPr>
          <p:cNvPr id="4" name="Slide Number Placeholder 3">
            <a:extLst>
              <a:ext uri="{FF2B5EF4-FFF2-40B4-BE49-F238E27FC236}">
                <a16:creationId xmlns:a16="http://schemas.microsoft.com/office/drawing/2014/main" id="{B1D1622C-817E-8CAC-6C86-C8E87C57E0F9}"/>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237018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85E4-C992-6810-9DA1-E6CD37C304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Content Placeholder 2">
            <a:extLst>
              <a:ext uri="{FF2B5EF4-FFF2-40B4-BE49-F238E27FC236}">
                <a16:creationId xmlns:a16="http://schemas.microsoft.com/office/drawing/2014/main" id="{750CDAC6-4D3E-3A61-19D0-96D8655A6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Text Placeholder 3">
            <a:extLst>
              <a:ext uri="{FF2B5EF4-FFF2-40B4-BE49-F238E27FC236}">
                <a16:creationId xmlns:a16="http://schemas.microsoft.com/office/drawing/2014/main" id="{10879ECA-E579-3E1F-85EF-8F87FF5FA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1ADFC-B140-8190-AEF1-6947AEE926E5}"/>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6" name="Footer Placeholder 5">
            <a:extLst>
              <a:ext uri="{FF2B5EF4-FFF2-40B4-BE49-F238E27FC236}">
                <a16:creationId xmlns:a16="http://schemas.microsoft.com/office/drawing/2014/main" id="{ABEA5840-DF8F-5CEC-5AEB-1A4AE0314848}"/>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4C9F38CB-74C0-0745-B2BA-ED141AAA30FF}"/>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360920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BEAF-A8C3-265D-ACDF-F17E45A22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Picture Placeholder 2">
            <a:extLst>
              <a:ext uri="{FF2B5EF4-FFF2-40B4-BE49-F238E27FC236}">
                <a16:creationId xmlns:a16="http://schemas.microsoft.com/office/drawing/2014/main" id="{CB6F31D7-BC54-341C-3882-AA4E0D177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A"/>
          </a:p>
        </p:txBody>
      </p:sp>
      <p:sp>
        <p:nvSpPr>
          <p:cNvPr id="4" name="Text Placeholder 3">
            <a:extLst>
              <a:ext uri="{FF2B5EF4-FFF2-40B4-BE49-F238E27FC236}">
                <a16:creationId xmlns:a16="http://schemas.microsoft.com/office/drawing/2014/main" id="{28715A05-12DA-9236-2048-4F0FA9D4B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E41F58-BD74-9D82-DF43-7E3051A245A0}"/>
              </a:ext>
            </a:extLst>
          </p:cNvPr>
          <p:cNvSpPr>
            <a:spLocks noGrp="1"/>
          </p:cNvSpPr>
          <p:nvPr>
            <p:ph type="dt" sz="half" idx="10"/>
          </p:nvPr>
        </p:nvSpPr>
        <p:spPr/>
        <p:txBody>
          <a:bodyPr/>
          <a:lstStyle/>
          <a:p>
            <a:fld id="{87136761-2044-2840-B94D-6E3C5E9E890B}" type="datetimeFigureOut">
              <a:rPr lang="en-SA" smtClean="0"/>
              <a:t>04/25/2023</a:t>
            </a:fld>
            <a:endParaRPr lang="en-SA"/>
          </a:p>
        </p:txBody>
      </p:sp>
      <p:sp>
        <p:nvSpPr>
          <p:cNvPr id="6" name="Footer Placeholder 5">
            <a:extLst>
              <a:ext uri="{FF2B5EF4-FFF2-40B4-BE49-F238E27FC236}">
                <a16:creationId xmlns:a16="http://schemas.microsoft.com/office/drawing/2014/main" id="{978C9ADC-FEB9-E001-B4F6-CF786EAA8BD0}"/>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EDA2EA5C-8A6A-9E27-B7AB-B85AA6E6F4C9}"/>
              </a:ext>
            </a:extLst>
          </p:cNvPr>
          <p:cNvSpPr>
            <a:spLocks noGrp="1"/>
          </p:cNvSpPr>
          <p:nvPr>
            <p:ph type="sldNum" sz="quarter" idx="12"/>
          </p:nvPr>
        </p:nvSpPr>
        <p:spPr/>
        <p:txBody>
          <a:bodyPr/>
          <a:lstStyle/>
          <a:p>
            <a:fld id="{1488F1C4-E2A9-BF4A-8A27-11E56A17DA6B}" type="slidenum">
              <a:rPr lang="en-SA" smtClean="0"/>
              <a:t>‹#›</a:t>
            </a:fld>
            <a:endParaRPr lang="en-SA"/>
          </a:p>
        </p:txBody>
      </p:sp>
    </p:spTree>
    <p:extLst>
      <p:ext uri="{BB962C8B-B14F-4D97-AF65-F5344CB8AC3E}">
        <p14:creationId xmlns:p14="http://schemas.microsoft.com/office/powerpoint/2010/main" val="332945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DE552-6421-36ED-0DED-6A7D96C6C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A"/>
          </a:p>
        </p:txBody>
      </p:sp>
      <p:sp>
        <p:nvSpPr>
          <p:cNvPr id="3" name="Text Placeholder 2">
            <a:extLst>
              <a:ext uri="{FF2B5EF4-FFF2-40B4-BE49-F238E27FC236}">
                <a16:creationId xmlns:a16="http://schemas.microsoft.com/office/drawing/2014/main" id="{1F27C646-33C7-8CF6-B57D-836789FA4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0E5C1A1E-DE98-1F28-F162-D059F6566B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36761-2044-2840-B94D-6E3C5E9E890B}" type="datetimeFigureOut">
              <a:rPr lang="en-SA" smtClean="0"/>
              <a:t>04/25/2023</a:t>
            </a:fld>
            <a:endParaRPr lang="en-SA"/>
          </a:p>
        </p:txBody>
      </p:sp>
      <p:sp>
        <p:nvSpPr>
          <p:cNvPr id="5" name="Footer Placeholder 4">
            <a:extLst>
              <a:ext uri="{FF2B5EF4-FFF2-40B4-BE49-F238E27FC236}">
                <a16:creationId xmlns:a16="http://schemas.microsoft.com/office/drawing/2014/main" id="{5353780E-39ED-1811-6537-F15615453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A"/>
          </a:p>
        </p:txBody>
      </p:sp>
      <p:sp>
        <p:nvSpPr>
          <p:cNvPr id="6" name="Slide Number Placeholder 5">
            <a:extLst>
              <a:ext uri="{FF2B5EF4-FFF2-40B4-BE49-F238E27FC236}">
                <a16:creationId xmlns:a16="http://schemas.microsoft.com/office/drawing/2014/main" id="{F41B1363-5BE8-9194-6382-2A848AD20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8F1C4-E2A9-BF4A-8A27-11E56A17DA6B}" type="slidenum">
              <a:rPr lang="en-SA" smtClean="0"/>
              <a:t>‹#›</a:t>
            </a:fld>
            <a:endParaRPr lang="en-SA"/>
          </a:p>
        </p:txBody>
      </p:sp>
    </p:spTree>
    <p:extLst>
      <p:ext uri="{BB962C8B-B14F-4D97-AF65-F5344CB8AC3E}">
        <p14:creationId xmlns:p14="http://schemas.microsoft.com/office/powerpoint/2010/main" val="143986872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812349-2462-F102-FB67-92EA77AAF614}"/>
              </a:ext>
            </a:extLst>
          </p:cNvPr>
          <p:cNvSpPr/>
          <p:nvPr/>
        </p:nvSpPr>
        <p:spPr>
          <a:xfrm>
            <a:off x="1" y="1726035"/>
            <a:ext cx="10414000" cy="3405930"/>
          </a:xfrm>
          <a:prstGeom prst="rect">
            <a:avLst/>
          </a:prstGeom>
          <a:gradFill>
            <a:gsLst>
              <a:gs pos="86000">
                <a:schemeClr val="bg1"/>
              </a:gs>
              <a:gs pos="74000">
                <a:srgbClr val="BAD1EA"/>
              </a:gs>
              <a:gs pos="0">
                <a:schemeClr val="accent1">
                  <a:lumMod val="5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1FDA826-FB9E-A81B-8B51-7340155E68AB}"/>
              </a:ext>
            </a:extLst>
          </p:cNvPr>
          <p:cNvSpPr txBox="1"/>
          <p:nvPr/>
        </p:nvSpPr>
        <p:spPr>
          <a:xfrm>
            <a:off x="239779" y="2271225"/>
            <a:ext cx="8032583"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OTOD Case Report Award</a:t>
            </a:r>
          </a:p>
        </p:txBody>
      </p:sp>
      <p:sp>
        <p:nvSpPr>
          <p:cNvPr id="7" name="TextBox 6">
            <a:extLst>
              <a:ext uri="{FF2B5EF4-FFF2-40B4-BE49-F238E27FC236}">
                <a16:creationId xmlns:a16="http://schemas.microsoft.com/office/drawing/2014/main" id="{DA00D548-BF3F-772F-6400-0883F82190E4}"/>
              </a:ext>
            </a:extLst>
          </p:cNvPr>
          <p:cNvSpPr txBox="1"/>
          <p:nvPr/>
        </p:nvSpPr>
        <p:spPr>
          <a:xfrm>
            <a:off x="511343" y="3581762"/>
            <a:ext cx="6677526" cy="1200329"/>
          </a:xfrm>
          <a:prstGeom prst="rect">
            <a:avLst/>
          </a:prstGeom>
          <a:noFill/>
        </p:spPr>
        <p:txBody>
          <a:bodyPr wrap="square">
            <a:spAutoFit/>
          </a:bodyPr>
          <a:lstStyle/>
          <a:p>
            <a:r>
              <a:rPr lang="en-US" sz="2400" b="1" dirty="0" err="1">
                <a:solidFill>
                  <a:schemeClr val="bg1"/>
                </a:solidFill>
                <a:latin typeface="Arial" panose="020B0604020202020204" pitchFamily="34" charset="0"/>
                <a:cs typeface="Arial" panose="020B0604020202020204" pitchFamily="34" charset="0"/>
              </a:rPr>
              <a:t>Mouna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Alsunni</a:t>
            </a:r>
            <a:r>
              <a:rPr lang="en-US" sz="2400" b="1" dirty="0">
                <a:solidFill>
                  <a:schemeClr val="bg1"/>
                </a:solidFill>
                <a:latin typeface="Arial" panose="020B0604020202020204" pitchFamily="34" charset="0"/>
                <a:cs typeface="Arial" panose="020B0604020202020204" pitchFamily="34" charset="0"/>
              </a:rPr>
              <a:t>, BDS</a:t>
            </a:r>
          </a:p>
          <a:p>
            <a:r>
              <a:rPr lang="en-US" sz="2400" b="1" dirty="0">
                <a:solidFill>
                  <a:schemeClr val="bg1"/>
                </a:solidFill>
                <a:latin typeface="Arial" panose="020B0604020202020204" pitchFamily="34" charset="0"/>
                <a:cs typeface="Arial" panose="020B0604020202020204" pitchFamily="34" charset="0"/>
              </a:rPr>
              <a:t>Oral Medicine Resident, PGY2</a:t>
            </a:r>
          </a:p>
          <a:p>
            <a:r>
              <a:rPr lang="en-US" sz="2400" b="1" dirty="0" err="1">
                <a:solidFill>
                  <a:schemeClr val="bg1"/>
                </a:solidFill>
                <a:latin typeface="Arial" panose="020B0604020202020204" pitchFamily="34" charset="0"/>
                <a:cs typeface="Arial" panose="020B0604020202020204" pitchFamily="34" charset="0"/>
              </a:rPr>
              <a:t>Mouna.alsunni@tufts.edu</a:t>
            </a:r>
            <a:endParaRPr lang="en-US" sz="2400" b="1" dirty="0">
              <a:solidFill>
                <a:schemeClr val="bg1"/>
              </a:solidFill>
              <a:latin typeface="Arial" panose="020B0604020202020204" pitchFamily="34" charset="0"/>
              <a:cs typeface="Arial" panose="020B0604020202020204" pitchFamily="34" charset="0"/>
            </a:endParaRPr>
          </a:p>
        </p:txBody>
      </p:sp>
      <p:pic>
        <p:nvPicPr>
          <p:cNvPr id="10" name="Picture 9" descr="Graphical user interface, application&#10;&#10;Description automatically generated with medium confidence">
            <a:extLst>
              <a:ext uri="{FF2B5EF4-FFF2-40B4-BE49-F238E27FC236}">
                <a16:creationId xmlns:a16="http://schemas.microsoft.com/office/drawing/2014/main" id="{E40A9F09-7ABB-BA2A-EBCF-5649266D1BA2}"/>
              </a:ext>
            </a:extLst>
          </p:cNvPr>
          <p:cNvPicPr>
            <a:picLocks noChangeAspect="1"/>
          </p:cNvPicPr>
          <p:nvPr/>
        </p:nvPicPr>
        <p:blipFill rotWithShape="1">
          <a:blip r:embed="rId2">
            <a:extLst>
              <a:ext uri="{28A0092B-C50C-407E-A947-70E740481C1C}">
                <a14:useLocalDpi xmlns:a14="http://schemas.microsoft.com/office/drawing/2010/main" val="0"/>
              </a:ext>
            </a:extLst>
          </a:blip>
          <a:srcRect l="55535" t="87883" r="3180"/>
          <a:stretch/>
        </p:blipFill>
        <p:spPr>
          <a:xfrm>
            <a:off x="0" y="6144350"/>
            <a:ext cx="3241964" cy="713650"/>
          </a:xfrm>
          <a:prstGeom prst="rect">
            <a:avLst/>
          </a:prstGeom>
        </p:spPr>
      </p:pic>
      <p:pic>
        <p:nvPicPr>
          <p:cNvPr id="2050" name="Picture 2" descr="Homepage | Imam Abdulrahman Bin Faisal University">
            <a:extLst>
              <a:ext uri="{FF2B5EF4-FFF2-40B4-BE49-F238E27FC236}">
                <a16:creationId xmlns:a16="http://schemas.microsoft.com/office/drawing/2014/main" id="{1E37E7C3-5AF1-DB0B-F0DA-DAAEDBEFC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5533" y="6144350"/>
            <a:ext cx="2489526" cy="4737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ufts Vertical Expansion">
            <a:extLst>
              <a:ext uri="{FF2B5EF4-FFF2-40B4-BE49-F238E27FC236}">
                <a16:creationId xmlns:a16="http://schemas.microsoft.com/office/drawing/2014/main" id="{16CECDF6-1985-57DA-8C5D-ED02D2953A79}"/>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9490" t="607" r="39314" b="-34"/>
          <a:stretch/>
        </p:blipFill>
        <p:spPr bwMode="auto">
          <a:xfrm>
            <a:off x="7577009" y="0"/>
            <a:ext cx="4413152" cy="6144350"/>
          </a:xfrm>
          <a:prstGeom prst="rect">
            <a:avLst/>
          </a:prstGeom>
          <a:solidFill>
            <a:schemeClr val="tx2"/>
          </a:solidFill>
          <a:ln>
            <a:noFill/>
          </a:ln>
          <a:effectLst>
            <a:outerShdw blurRad="812800" dist="647700" dir="5400000" sx="70000" sy="70000" algn="ctr" rotWithShape="0">
              <a:srgbClr val="16213A">
                <a:alpha val="57000"/>
              </a:srgbClr>
            </a:outerShdw>
            <a:softEdge rad="1270000"/>
          </a:effectLst>
        </p:spPr>
      </p:pic>
    </p:spTree>
    <p:extLst>
      <p:ext uri="{BB962C8B-B14F-4D97-AF65-F5344CB8AC3E}">
        <p14:creationId xmlns:p14="http://schemas.microsoft.com/office/powerpoint/2010/main" val="31709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2DA8-9D6B-DDC2-1A1E-7CFAD0095028}"/>
              </a:ext>
            </a:extLst>
          </p:cNvPr>
          <p:cNvSpPr>
            <a:spLocks noGrp="1"/>
          </p:cNvSpPr>
          <p:nvPr>
            <p:ph type="title"/>
          </p:nvPr>
        </p:nvSpPr>
        <p:spPr>
          <a:xfrm>
            <a:off x="609600" y="0"/>
            <a:ext cx="5486400" cy="1181099"/>
          </a:xfrm>
        </p:spPr>
        <p:txBody>
          <a:bodyPr vert="horz" lIns="91440" tIns="45720" rIns="91440" bIns="45720" rtlCol="0" anchor="b">
            <a:normAutofit/>
          </a:bodyPr>
          <a:lstStyle/>
          <a:p>
            <a:r>
              <a:rPr lang="en-SA" b="1" dirty="0">
                <a:latin typeface="+mn-lt"/>
              </a:rPr>
              <a:t>Final Diagnosis</a:t>
            </a:r>
          </a:p>
        </p:txBody>
      </p:sp>
      <p:sp>
        <p:nvSpPr>
          <p:cNvPr id="3" name="Content Placeholder 2">
            <a:extLst>
              <a:ext uri="{FF2B5EF4-FFF2-40B4-BE49-F238E27FC236}">
                <a16:creationId xmlns:a16="http://schemas.microsoft.com/office/drawing/2014/main" id="{A0B3CD17-6D57-7C8E-8F99-2D6F73747E10}"/>
              </a:ext>
            </a:extLst>
          </p:cNvPr>
          <p:cNvSpPr>
            <a:spLocks noGrp="1"/>
          </p:cNvSpPr>
          <p:nvPr>
            <p:ph idx="1"/>
          </p:nvPr>
        </p:nvSpPr>
        <p:spPr>
          <a:xfrm>
            <a:off x="1685754" y="2417586"/>
            <a:ext cx="8820492" cy="2151993"/>
          </a:xfrm>
        </p:spPr>
        <p:txBody>
          <a:bodyPr anchor="ctr">
            <a:normAutofit/>
          </a:bodyPr>
          <a:lstStyle/>
          <a:p>
            <a:pPr marL="0" indent="0" algn="ctr">
              <a:buNone/>
            </a:pPr>
            <a:r>
              <a:rPr lang="en-US" sz="3600" b="1" dirty="0">
                <a:solidFill>
                  <a:schemeClr val="tx1"/>
                </a:solidFill>
              </a:rPr>
              <a:t>Angina bullosa hemorrhagica (ABH)</a:t>
            </a:r>
            <a:endParaRPr lang="en-SA" sz="3600" b="1" dirty="0">
              <a:solidFill>
                <a:schemeClr val="tx1"/>
              </a:solidFill>
            </a:endParaRPr>
          </a:p>
        </p:txBody>
      </p:sp>
    </p:spTree>
    <p:extLst>
      <p:ext uri="{BB962C8B-B14F-4D97-AF65-F5344CB8AC3E}">
        <p14:creationId xmlns:p14="http://schemas.microsoft.com/office/powerpoint/2010/main" val="3520394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7CB2-C79E-95EF-E70A-D3E65E144A8D}"/>
              </a:ext>
            </a:extLst>
          </p:cNvPr>
          <p:cNvSpPr>
            <a:spLocks noGrp="1"/>
          </p:cNvSpPr>
          <p:nvPr>
            <p:ph type="title"/>
          </p:nvPr>
        </p:nvSpPr>
        <p:spPr>
          <a:xfrm>
            <a:off x="609600" y="0"/>
            <a:ext cx="5486400" cy="1181099"/>
          </a:xfrm>
        </p:spPr>
        <p:txBody>
          <a:bodyPr vert="horz" lIns="91440" tIns="45720" rIns="91440" bIns="45720" rtlCol="0" anchor="b">
            <a:normAutofit/>
          </a:bodyPr>
          <a:lstStyle/>
          <a:p>
            <a:r>
              <a:rPr lang="en-SA" b="1" dirty="0">
                <a:latin typeface="+mn-lt"/>
              </a:rPr>
              <a:t>Management</a:t>
            </a:r>
          </a:p>
        </p:txBody>
      </p:sp>
      <p:sp>
        <p:nvSpPr>
          <p:cNvPr id="3" name="Content Placeholder 2">
            <a:extLst>
              <a:ext uri="{FF2B5EF4-FFF2-40B4-BE49-F238E27FC236}">
                <a16:creationId xmlns:a16="http://schemas.microsoft.com/office/drawing/2014/main" id="{40C92CFA-B58B-4256-B00D-9A00BDEEF874}"/>
              </a:ext>
            </a:extLst>
          </p:cNvPr>
          <p:cNvSpPr>
            <a:spLocks noGrp="1"/>
          </p:cNvSpPr>
          <p:nvPr>
            <p:ph idx="1"/>
          </p:nvPr>
        </p:nvSpPr>
        <p:spPr>
          <a:xfrm>
            <a:off x="947738" y="1878008"/>
            <a:ext cx="10466496" cy="3101983"/>
          </a:xfrm>
        </p:spPr>
        <p:txBody>
          <a:bodyPr anchor="ctr">
            <a:normAutofit/>
          </a:bodyPr>
          <a:lstStyle/>
          <a:p>
            <a:r>
              <a:rPr lang="en-US" sz="2800" dirty="0"/>
              <a:t>I</a:t>
            </a:r>
            <a:r>
              <a:rPr lang="en-SA" sz="2800" dirty="0"/>
              <a:t>nformed about the nature of the condition</a:t>
            </a:r>
          </a:p>
          <a:p>
            <a:r>
              <a:rPr lang="en-US" sz="2800" dirty="0"/>
              <a:t>I</a:t>
            </a:r>
            <a:r>
              <a:rPr lang="en-SA" sz="2800" dirty="0"/>
              <a:t>nstructed to avoid provoking factors </a:t>
            </a:r>
            <a:endParaRPr lang="en-US" sz="2800" dirty="0"/>
          </a:p>
          <a:p>
            <a:r>
              <a:rPr lang="en-US" dirty="0"/>
              <a:t>Instructed to  avoid po</a:t>
            </a:r>
            <a:r>
              <a:rPr lang="en-SA" sz="2800" dirty="0"/>
              <a:t>pping the vesicles</a:t>
            </a:r>
          </a:p>
        </p:txBody>
      </p:sp>
    </p:spTree>
    <p:extLst>
      <p:ext uri="{BB962C8B-B14F-4D97-AF65-F5344CB8AC3E}">
        <p14:creationId xmlns:p14="http://schemas.microsoft.com/office/powerpoint/2010/main" val="960600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A50D-CF95-CF41-7396-19A6E44CC6C0}"/>
              </a:ext>
            </a:extLst>
          </p:cNvPr>
          <p:cNvSpPr>
            <a:spLocks noGrp="1"/>
          </p:cNvSpPr>
          <p:nvPr>
            <p:ph type="title"/>
          </p:nvPr>
        </p:nvSpPr>
        <p:spPr/>
        <p:txBody>
          <a:bodyPr anchor="ctr"/>
          <a:lstStyle/>
          <a:p>
            <a:pPr algn="ctr"/>
            <a:r>
              <a:rPr lang="en-SA" b="1" dirty="0">
                <a:latin typeface="+mn-lt"/>
              </a:rPr>
              <a:t>Literature Review</a:t>
            </a:r>
          </a:p>
        </p:txBody>
      </p:sp>
    </p:spTree>
    <p:extLst>
      <p:ext uri="{BB962C8B-B14F-4D97-AF65-F5344CB8AC3E}">
        <p14:creationId xmlns:p14="http://schemas.microsoft.com/office/powerpoint/2010/main" val="2685178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4B35-F1BA-3001-5B42-AF3BC6F9EB1C}"/>
              </a:ext>
            </a:extLst>
          </p:cNvPr>
          <p:cNvSpPr>
            <a:spLocks noGrp="1"/>
          </p:cNvSpPr>
          <p:nvPr>
            <p:ph type="title"/>
          </p:nvPr>
        </p:nvSpPr>
        <p:spPr>
          <a:xfrm>
            <a:off x="609600" y="0"/>
            <a:ext cx="5486400" cy="1181099"/>
          </a:xfrm>
        </p:spPr>
        <p:txBody>
          <a:bodyPr vert="horz" lIns="91440" tIns="45720" rIns="91440" bIns="45720" rtlCol="0" anchor="b">
            <a:normAutofit/>
          </a:bodyPr>
          <a:lstStyle/>
          <a:p>
            <a:r>
              <a:rPr lang="en-SA" b="1" dirty="0">
                <a:latin typeface="+mn-lt"/>
              </a:rPr>
              <a:t>Background</a:t>
            </a:r>
          </a:p>
        </p:txBody>
      </p:sp>
      <p:sp>
        <p:nvSpPr>
          <p:cNvPr id="3" name="Content Placeholder 2">
            <a:extLst>
              <a:ext uri="{FF2B5EF4-FFF2-40B4-BE49-F238E27FC236}">
                <a16:creationId xmlns:a16="http://schemas.microsoft.com/office/drawing/2014/main" id="{E0F9333C-A786-B510-1CE5-FDB04559F365}"/>
              </a:ext>
            </a:extLst>
          </p:cNvPr>
          <p:cNvSpPr>
            <a:spLocks noGrp="1"/>
          </p:cNvSpPr>
          <p:nvPr>
            <p:ph idx="1"/>
          </p:nvPr>
        </p:nvSpPr>
        <p:spPr>
          <a:xfrm>
            <a:off x="947737" y="1721043"/>
            <a:ext cx="10245779" cy="2173040"/>
          </a:xfrm>
        </p:spPr>
        <p:txBody>
          <a:bodyPr anchor="ctr">
            <a:normAutofit/>
          </a:bodyPr>
          <a:lstStyle/>
          <a:p>
            <a:r>
              <a:rPr lang="en-US" sz="2400" dirty="0" err="1"/>
              <a:t>Balina</a:t>
            </a:r>
            <a:r>
              <a:rPr lang="en-US" sz="2400" dirty="0"/>
              <a:t> (1933): </a:t>
            </a:r>
            <a:r>
              <a:rPr lang="en-US" sz="2400" dirty="0">
                <a:solidFill>
                  <a:srgbClr val="000000"/>
                </a:solidFill>
              </a:rPr>
              <a:t>T</a:t>
            </a:r>
            <a:r>
              <a:rPr lang="en-US" sz="2400" i="0" u="none" strike="noStrike" dirty="0">
                <a:solidFill>
                  <a:srgbClr val="000000"/>
                </a:solidFill>
                <a:effectLst/>
              </a:rPr>
              <a:t>raumatic oral </a:t>
            </a:r>
            <a:r>
              <a:rPr lang="en-US" sz="2400" i="0" u="none" strike="noStrike" dirty="0" err="1">
                <a:solidFill>
                  <a:srgbClr val="000000"/>
                </a:solidFill>
                <a:effectLst/>
              </a:rPr>
              <a:t>hemophlyctenosis</a:t>
            </a:r>
            <a:endParaRPr lang="en-SA" sz="2400" dirty="0"/>
          </a:p>
          <a:p>
            <a:r>
              <a:rPr lang="en-SA" sz="2400" dirty="0"/>
              <a:t>Badham (1967): </a:t>
            </a:r>
            <a:r>
              <a:rPr lang="en-US" sz="2400" dirty="0"/>
              <a:t>Angina bullosa </a:t>
            </a:r>
            <a:r>
              <a:rPr lang="en-US" sz="2400" dirty="0" err="1"/>
              <a:t>hemorrhagica</a:t>
            </a:r>
            <a:endParaRPr lang="en-SA" sz="2400" dirty="0"/>
          </a:p>
          <a:p>
            <a:r>
              <a:rPr lang="en-SA" sz="2400" dirty="0"/>
              <a:t>Scully (1992): localized oral purpura </a:t>
            </a:r>
          </a:p>
          <a:p>
            <a:r>
              <a:rPr lang="en-US" sz="2400" dirty="0" err="1">
                <a:solidFill>
                  <a:srgbClr val="1C1D1E"/>
                </a:solidFill>
              </a:rPr>
              <a:t>Deblauwe</a:t>
            </a:r>
            <a:r>
              <a:rPr lang="en-US" sz="2400" dirty="0">
                <a:solidFill>
                  <a:srgbClr val="1C1D1E"/>
                </a:solidFill>
              </a:rPr>
              <a:t> (1994): </a:t>
            </a:r>
            <a:r>
              <a:rPr lang="en-US" sz="2400" dirty="0" err="1">
                <a:solidFill>
                  <a:srgbClr val="1C1D1E"/>
                </a:solidFill>
              </a:rPr>
              <a:t>S</a:t>
            </a:r>
            <a:r>
              <a:rPr lang="en-US" sz="2400" b="0" i="0" u="none" strike="noStrike" dirty="0" err="1">
                <a:solidFill>
                  <a:srgbClr val="1C1D1E"/>
                </a:solidFill>
                <a:effectLst/>
              </a:rPr>
              <a:t>tomatopompholyx</a:t>
            </a:r>
            <a:r>
              <a:rPr lang="en-US" sz="2400" b="0" i="0" u="none" strike="noStrike" dirty="0">
                <a:solidFill>
                  <a:srgbClr val="1C1D1E"/>
                </a:solidFill>
                <a:effectLst/>
              </a:rPr>
              <a:t> haemorrhagica</a:t>
            </a:r>
          </a:p>
        </p:txBody>
      </p:sp>
      <p:sp>
        <p:nvSpPr>
          <p:cNvPr id="4" name="TextBox 3">
            <a:extLst>
              <a:ext uri="{FF2B5EF4-FFF2-40B4-BE49-F238E27FC236}">
                <a16:creationId xmlns:a16="http://schemas.microsoft.com/office/drawing/2014/main" id="{66932922-EB39-ECE8-6539-D93FA4D48E64}"/>
              </a:ext>
            </a:extLst>
          </p:cNvPr>
          <p:cNvSpPr txBox="1"/>
          <p:nvPr/>
        </p:nvSpPr>
        <p:spPr>
          <a:xfrm>
            <a:off x="9111039" y="6145411"/>
            <a:ext cx="2703048" cy="307777"/>
          </a:xfrm>
          <a:prstGeom prst="rect">
            <a:avLst/>
          </a:prstGeom>
          <a:noFill/>
        </p:spPr>
        <p:txBody>
          <a:bodyPr wrap="none" rtlCol="0">
            <a:spAutoFit/>
          </a:bodyPr>
          <a:lstStyle/>
          <a:p>
            <a:r>
              <a:rPr lang="en-US" sz="1400" dirty="0" err="1">
                <a:solidFill>
                  <a:srgbClr val="212121"/>
                </a:solidFill>
                <a:effectLst/>
                <a:ea typeface="Calibri" panose="020F0502020204030204" pitchFamily="34" charset="0"/>
              </a:rPr>
              <a:t>Badham</a:t>
            </a:r>
            <a:r>
              <a:rPr lang="en-US" sz="1400" dirty="0">
                <a:solidFill>
                  <a:srgbClr val="212121"/>
                </a:solidFill>
                <a:effectLst/>
                <a:ea typeface="Calibri" panose="020F0502020204030204" pitchFamily="34" charset="0"/>
              </a:rPr>
              <a:t> NJ</a:t>
            </a:r>
            <a:r>
              <a:rPr lang="en-SA" sz="1400" dirty="0">
                <a:solidFill>
                  <a:srgbClr val="212121"/>
                </a:solidFill>
                <a:effectLst/>
                <a:ea typeface="Calibri" panose="020F0502020204030204" pitchFamily="34" charset="0"/>
              </a:rPr>
              <a:t>.</a:t>
            </a:r>
            <a:r>
              <a:rPr lang="en-SA" sz="1400" dirty="0">
                <a:solidFill>
                  <a:srgbClr val="212121"/>
                </a:solidFill>
                <a:ea typeface="Calibri" panose="020F0502020204030204" pitchFamily="34" charset="0"/>
              </a:rPr>
              <a:t> </a:t>
            </a:r>
            <a:r>
              <a:rPr lang="en-US" sz="1400" dirty="0">
                <a:solidFill>
                  <a:srgbClr val="212121"/>
                </a:solidFill>
                <a:effectLst/>
                <a:ea typeface="Calibri" panose="020F0502020204030204" pitchFamily="34" charset="0"/>
              </a:rPr>
              <a:t>J </a:t>
            </a:r>
            <a:r>
              <a:rPr lang="en-US" sz="1400" dirty="0" err="1">
                <a:solidFill>
                  <a:srgbClr val="212121"/>
                </a:solidFill>
                <a:effectLst/>
                <a:ea typeface="Calibri" panose="020F0502020204030204" pitchFamily="34" charset="0"/>
              </a:rPr>
              <a:t>Laryngol</a:t>
            </a:r>
            <a:r>
              <a:rPr lang="en-US" sz="1400" dirty="0">
                <a:solidFill>
                  <a:srgbClr val="212121"/>
                </a:solidFill>
                <a:effectLst/>
                <a:ea typeface="Calibri" panose="020F0502020204030204" pitchFamily="34" charset="0"/>
              </a:rPr>
              <a:t> </a:t>
            </a:r>
            <a:r>
              <a:rPr lang="en-US" sz="1400" dirty="0" err="1">
                <a:solidFill>
                  <a:srgbClr val="212121"/>
                </a:solidFill>
                <a:effectLst/>
                <a:ea typeface="Calibri" panose="020F0502020204030204" pitchFamily="34" charset="0"/>
              </a:rPr>
              <a:t>Otol</a:t>
            </a:r>
            <a:r>
              <a:rPr lang="en-US" sz="1400" dirty="0">
                <a:solidFill>
                  <a:srgbClr val="212121"/>
                </a:solidFill>
                <a:effectLst/>
                <a:ea typeface="Calibri" panose="020F0502020204030204" pitchFamily="34" charset="0"/>
              </a:rPr>
              <a:t> (1967)</a:t>
            </a:r>
            <a:endParaRPr lang="en-SA" sz="1400" dirty="0"/>
          </a:p>
        </p:txBody>
      </p:sp>
      <p:sp>
        <p:nvSpPr>
          <p:cNvPr id="7" name="Content Placeholder 2">
            <a:extLst>
              <a:ext uri="{FF2B5EF4-FFF2-40B4-BE49-F238E27FC236}">
                <a16:creationId xmlns:a16="http://schemas.microsoft.com/office/drawing/2014/main" id="{DDEF4469-386A-7240-BD7D-14A0A5E59611}"/>
              </a:ext>
            </a:extLst>
          </p:cNvPr>
          <p:cNvSpPr txBox="1">
            <a:spLocks/>
          </p:cNvSpPr>
          <p:nvPr/>
        </p:nvSpPr>
        <p:spPr>
          <a:xfrm>
            <a:off x="1066609" y="4173960"/>
            <a:ext cx="10245779" cy="131244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accent5">
                  <a:lumMod val="75000"/>
                </a:schemeClr>
              </a:solidFill>
            </a:endParaRPr>
          </a:p>
          <a:p>
            <a:pPr marL="0" indent="0">
              <a:buFont typeface="Arial" panose="020B0604020202020204" pitchFamily="34" charset="0"/>
              <a:buNone/>
            </a:pPr>
            <a:r>
              <a:rPr lang="en-SA" dirty="0">
                <a:solidFill>
                  <a:schemeClr val="accent5">
                    <a:lumMod val="75000"/>
                  </a:schemeClr>
                </a:solidFill>
              </a:rPr>
              <a:t>Blood-filled vesicles or bullae not attributed to blood dyscrasias, vesiculobullous disorders, or systemic disease</a:t>
            </a:r>
          </a:p>
          <a:p>
            <a:endParaRPr lang="en-US" sz="2400" dirty="0">
              <a:solidFill>
                <a:schemeClr val="accent5">
                  <a:lumMod val="75000"/>
                </a:schemeClr>
              </a:solidFill>
            </a:endParaRPr>
          </a:p>
        </p:txBody>
      </p:sp>
    </p:spTree>
    <p:extLst>
      <p:ext uri="{BB962C8B-B14F-4D97-AF65-F5344CB8AC3E}">
        <p14:creationId xmlns:p14="http://schemas.microsoft.com/office/powerpoint/2010/main" val="342323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2E74B6"/>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F51B-5331-6A0D-9E86-4D274DA58712}"/>
              </a:ext>
            </a:extLst>
          </p:cNvPr>
          <p:cNvSpPr>
            <a:spLocks noGrp="1"/>
          </p:cNvSpPr>
          <p:nvPr>
            <p:ph type="title"/>
          </p:nvPr>
        </p:nvSpPr>
        <p:spPr>
          <a:xfrm>
            <a:off x="609600" y="0"/>
            <a:ext cx="5486400" cy="1195422"/>
          </a:xfrm>
        </p:spPr>
        <p:txBody>
          <a:bodyPr vert="horz" lIns="91440" tIns="45720" rIns="91440" bIns="45720" rtlCol="0" anchor="b">
            <a:normAutofit/>
          </a:bodyPr>
          <a:lstStyle/>
          <a:p>
            <a:r>
              <a:rPr lang="en-US" b="1" dirty="0">
                <a:latin typeface="+mn-lt"/>
              </a:rPr>
              <a:t>Etiology</a:t>
            </a:r>
            <a:endParaRPr lang="en-SA" b="1" dirty="0">
              <a:latin typeface="+mn-lt"/>
            </a:endParaRPr>
          </a:p>
        </p:txBody>
      </p:sp>
      <p:sp>
        <p:nvSpPr>
          <p:cNvPr id="3" name="Content Placeholder 2">
            <a:extLst>
              <a:ext uri="{FF2B5EF4-FFF2-40B4-BE49-F238E27FC236}">
                <a16:creationId xmlns:a16="http://schemas.microsoft.com/office/drawing/2014/main" id="{4465043D-51CF-D0F3-FFF7-1646E17D5DA8}"/>
              </a:ext>
            </a:extLst>
          </p:cNvPr>
          <p:cNvSpPr>
            <a:spLocks noGrp="1"/>
          </p:cNvSpPr>
          <p:nvPr>
            <p:ph idx="1"/>
          </p:nvPr>
        </p:nvSpPr>
        <p:spPr>
          <a:xfrm>
            <a:off x="947738" y="1878008"/>
            <a:ext cx="10372312" cy="3101983"/>
          </a:xfrm>
        </p:spPr>
        <p:txBody>
          <a:bodyPr anchor="ctr"/>
          <a:lstStyle/>
          <a:p>
            <a:r>
              <a:rPr lang="en-US" sz="2400" dirty="0"/>
              <a:t>The origin and etiology of ABH are unknown.</a:t>
            </a:r>
          </a:p>
          <a:p>
            <a:r>
              <a:rPr lang="en-US" sz="2400" dirty="0"/>
              <a:t>Reported risk factors: hypertension, old age, steroid inhalers, trauma</a:t>
            </a:r>
          </a:p>
          <a:p>
            <a:r>
              <a:rPr lang="en-US" sz="2400" dirty="0"/>
              <a:t>Most accepted hypothesis: </a:t>
            </a:r>
          </a:p>
          <a:p>
            <a:pPr marL="0" indent="0">
              <a:buNone/>
            </a:pPr>
            <a:r>
              <a:rPr lang="en-US" sz="2400" b="1" dirty="0"/>
              <a:t>	</a:t>
            </a:r>
            <a:r>
              <a:rPr lang="en-SA" sz="2400" b="1" dirty="0"/>
              <a:t>Mild trauma, mostly during food digestion</a:t>
            </a:r>
          </a:p>
          <a:p>
            <a:pPr marL="0" indent="0">
              <a:buNone/>
            </a:pPr>
            <a:endParaRPr lang="en-US" b="1" dirty="0"/>
          </a:p>
        </p:txBody>
      </p:sp>
      <p:sp>
        <p:nvSpPr>
          <p:cNvPr id="4" name="TextBox 3">
            <a:extLst>
              <a:ext uri="{FF2B5EF4-FFF2-40B4-BE49-F238E27FC236}">
                <a16:creationId xmlns:a16="http://schemas.microsoft.com/office/drawing/2014/main" id="{127E7A94-B63C-B80C-2277-4E09C24984D6}"/>
              </a:ext>
            </a:extLst>
          </p:cNvPr>
          <p:cNvSpPr txBox="1"/>
          <p:nvPr/>
        </p:nvSpPr>
        <p:spPr>
          <a:xfrm>
            <a:off x="4995835" y="6145411"/>
            <a:ext cx="6768328" cy="307777"/>
          </a:xfrm>
          <a:prstGeom prst="rect">
            <a:avLst/>
          </a:prstGeom>
          <a:noFill/>
        </p:spPr>
        <p:txBody>
          <a:bodyPr wrap="none" rtlCol="0">
            <a:spAutoFit/>
          </a:bodyPr>
          <a:lstStyle/>
          <a:p>
            <a:r>
              <a:rPr lang="en-SA" sz="1400" dirty="0">
                <a:effectLst/>
                <a:ea typeface="Calibri" panose="020F0502020204030204" pitchFamily="34" charset="0"/>
              </a:rPr>
              <a:t>Maciel da Rosa A</a:t>
            </a:r>
            <a:r>
              <a:rPr lang="en-SA" sz="1400" dirty="0">
                <a:effectLst/>
              </a:rPr>
              <a:t> et al, </a:t>
            </a:r>
            <a:r>
              <a:rPr lang="en-SA" sz="1400" dirty="0"/>
              <a:t>RSBO. 2012; Peters J et al. </a:t>
            </a:r>
            <a:r>
              <a:rPr lang="en-US" sz="1400" dirty="0">
                <a:solidFill>
                  <a:srgbClr val="212121"/>
                </a:solidFill>
                <a:effectLst/>
              </a:rPr>
              <a:t>J Adv Oral Res. 2020 ;</a:t>
            </a:r>
            <a:r>
              <a:rPr lang="en-SA" sz="1400" dirty="0"/>
              <a:t>Ordioni et al. (2019)</a:t>
            </a:r>
          </a:p>
        </p:txBody>
      </p:sp>
    </p:spTree>
    <p:extLst>
      <p:ext uri="{BB962C8B-B14F-4D97-AF65-F5344CB8AC3E}">
        <p14:creationId xmlns:p14="http://schemas.microsoft.com/office/powerpoint/2010/main" val="166788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4D31-DAB3-A258-8E7A-D4EE7114847F}"/>
              </a:ext>
            </a:extLst>
          </p:cNvPr>
          <p:cNvSpPr>
            <a:spLocks noGrp="1"/>
          </p:cNvSpPr>
          <p:nvPr>
            <p:ph type="title"/>
          </p:nvPr>
        </p:nvSpPr>
        <p:spPr>
          <a:xfrm>
            <a:off x="609600" y="0"/>
            <a:ext cx="5486400" cy="1181099"/>
          </a:xfrm>
        </p:spPr>
        <p:txBody>
          <a:bodyPr vert="horz" lIns="91440" tIns="45720" rIns="91440" bIns="45720" rtlCol="0" anchor="b">
            <a:normAutofit/>
          </a:bodyPr>
          <a:lstStyle/>
          <a:p>
            <a:r>
              <a:rPr lang="en-SA" b="1">
                <a:latin typeface="+mn-lt"/>
              </a:rPr>
              <a:t>Clinical </a:t>
            </a:r>
            <a:r>
              <a:rPr lang="en-US" b="1" dirty="0">
                <a:latin typeface="+mn-lt"/>
              </a:rPr>
              <a:t>P</a:t>
            </a:r>
            <a:r>
              <a:rPr lang="en-SA" b="1">
                <a:latin typeface="+mn-lt"/>
              </a:rPr>
              <a:t>resentation</a:t>
            </a:r>
            <a:endParaRPr lang="en-SA" b="1" dirty="0">
              <a:latin typeface="+mn-lt"/>
            </a:endParaRPr>
          </a:p>
        </p:txBody>
      </p:sp>
      <p:sp>
        <p:nvSpPr>
          <p:cNvPr id="3" name="Content Placeholder 2">
            <a:extLst>
              <a:ext uri="{FF2B5EF4-FFF2-40B4-BE49-F238E27FC236}">
                <a16:creationId xmlns:a16="http://schemas.microsoft.com/office/drawing/2014/main" id="{136E38FD-1FF7-0999-0B81-524BB21107D6}"/>
              </a:ext>
            </a:extLst>
          </p:cNvPr>
          <p:cNvSpPr>
            <a:spLocks noGrp="1"/>
          </p:cNvSpPr>
          <p:nvPr>
            <p:ph idx="1"/>
          </p:nvPr>
        </p:nvSpPr>
        <p:spPr>
          <a:xfrm>
            <a:off x="947738" y="1878008"/>
            <a:ext cx="10166952" cy="3101983"/>
          </a:xfrm>
        </p:spPr>
        <p:txBody>
          <a:bodyPr anchor="ctr"/>
          <a:lstStyle/>
          <a:p>
            <a:r>
              <a:rPr lang="en-US" sz="2400" b="1" dirty="0"/>
              <a:t>Painless, recurrent sub-epithelial mucosal blood-filled blisters </a:t>
            </a:r>
            <a:r>
              <a:rPr lang="en-US" sz="2400" dirty="0"/>
              <a:t>primarily affect the soft palate. </a:t>
            </a:r>
          </a:p>
          <a:p>
            <a:pPr lvl="1"/>
            <a:r>
              <a:rPr lang="en-US" sz="2200" dirty="0"/>
              <a:t>Other sites include the buccal mucosa, floor of the mouth, tongue, </a:t>
            </a:r>
            <a:r>
              <a:rPr lang="en-US" sz="2200" dirty="0">
                <a:solidFill>
                  <a:srgbClr val="212121"/>
                </a:solidFill>
                <a:effectLst/>
              </a:rPr>
              <a:t>anterior pillar of the </a:t>
            </a:r>
            <a:r>
              <a:rPr lang="en-US" sz="2200" dirty="0" err="1">
                <a:solidFill>
                  <a:srgbClr val="212121"/>
                </a:solidFill>
                <a:effectLst/>
              </a:rPr>
              <a:t>fauces</a:t>
            </a:r>
            <a:r>
              <a:rPr lang="en-US" sz="2200" dirty="0">
                <a:solidFill>
                  <a:srgbClr val="212121"/>
                </a:solidFill>
                <a:effectLst/>
              </a:rPr>
              <a:t>, epiglottis, pharyngeal wall, and esophagus. </a:t>
            </a:r>
            <a:endParaRPr lang="en-US" sz="2200" dirty="0"/>
          </a:p>
          <a:p>
            <a:r>
              <a:rPr lang="en-US" sz="2400" dirty="0"/>
              <a:t>Color ranges from </a:t>
            </a:r>
            <a:r>
              <a:rPr lang="en-US" sz="2400" b="1" dirty="0"/>
              <a:t>dark red to purple</a:t>
            </a:r>
            <a:r>
              <a:rPr lang="en-US" sz="2400" dirty="0"/>
              <a:t>.</a:t>
            </a:r>
          </a:p>
          <a:p>
            <a:r>
              <a:rPr lang="en-US" sz="2400" dirty="0"/>
              <a:t>Lesions </a:t>
            </a:r>
            <a:r>
              <a:rPr lang="en-US" sz="2400" b="1" dirty="0"/>
              <a:t>heal spontaneously </a:t>
            </a:r>
            <a:r>
              <a:rPr lang="en-US" sz="2400" dirty="0"/>
              <a:t>without leaving a scar</a:t>
            </a:r>
          </a:p>
        </p:txBody>
      </p:sp>
      <p:sp>
        <p:nvSpPr>
          <p:cNvPr id="4" name="TextBox 3">
            <a:extLst>
              <a:ext uri="{FF2B5EF4-FFF2-40B4-BE49-F238E27FC236}">
                <a16:creationId xmlns:a16="http://schemas.microsoft.com/office/drawing/2014/main" id="{992CDBAD-84B8-4DB1-963A-3CB819C228DA}"/>
              </a:ext>
            </a:extLst>
          </p:cNvPr>
          <p:cNvSpPr txBox="1"/>
          <p:nvPr/>
        </p:nvSpPr>
        <p:spPr>
          <a:xfrm>
            <a:off x="6297285" y="6191578"/>
            <a:ext cx="6028918" cy="523220"/>
          </a:xfrm>
          <a:prstGeom prst="rect">
            <a:avLst/>
          </a:prstGeom>
          <a:noFill/>
        </p:spPr>
        <p:txBody>
          <a:bodyPr wrap="square" rtlCol="0">
            <a:spAutoFit/>
          </a:bodyPr>
          <a:lstStyle/>
          <a:p>
            <a:r>
              <a:rPr lang="en-SA" sz="1400" dirty="0">
                <a:effectLst/>
                <a:ea typeface="Calibri" panose="020F0502020204030204" pitchFamily="34" charset="0"/>
              </a:rPr>
              <a:t>Grinspan D</a:t>
            </a:r>
            <a:r>
              <a:rPr lang="en-SA" sz="1400" dirty="0">
                <a:effectLst/>
              </a:rPr>
              <a:t> et al, </a:t>
            </a:r>
            <a:r>
              <a:rPr lang="en-US" sz="1400" dirty="0">
                <a:solidFill>
                  <a:srgbClr val="212121"/>
                </a:solidFill>
                <a:effectLst/>
              </a:rPr>
              <a:t>Int J Dermatol. 1999; </a:t>
            </a:r>
            <a:r>
              <a:rPr lang="en-SA" sz="1400" dirty="0">
                <a:effectLst/>
                <a:ea typeface="Calibri" panose="020F0502020204030204" pitchFamily="34" charset="0"/>
              </a:rPr>
              <a:t>Maciel da Rosa A</a:t>
            </a:r>
            <a:r>
              <a:rPr lang="en-SA" sz="1400" dirty="0">
                <a:effectLst/>
              </a:rPr>
              <a:t> et al, </a:t>
            </a:r>
            <a:r>
              <a:rPr lang="en-SA" sz="1400" dirty="0"/>
              <a:t>RSBO. 2012</a:t>
            </a:r>
            <a:endParaRPr lang="en-US" sz="1400" dirty="0">
              <a:solidFill>
                <a:srgbClr val="212121"/>
              </a:solidFill>
              <a:effectLst/>
            </a:endParaRPr>
          </a:p>
          <a:p>
            <a:endParaRPr lang="en-SA" sz="1400" dirty="0"/>
          </a:p>
        </p:txBody>
      </p:sp>
    </p:spTree>
    <p:extLst>
      <p:ext uri="{BB962C8B-B14F-4D97-AF65-F5344CB8AC3E}">
        <p14:creationId xmlns:p14="http://schemas.microsoft.com/office/powerpoint/2010/main" val="98626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EE53BB-1F12-A5B8-F44A-2E2C5A5720EF}"/>
              </a:ext>
            </a:extLst>
          </p:cNvPr>
          <p:cNvGrpSpPr/>
          <p:nvPr/>
        </p:nvGrpSpPr>
        <p:grpSpPr>
          <a:xfrm>
            <a:off x="1015999" y="-6267"/>
            <a:ext cx="10107963" cy="6870557"/>
            <a:chOff x="1262388" y="426871"/>
            <a:chExt cx="9474201" cy="6457337"/>
          </a:xfrm>
        </p:grpSpPr>
        <p:pic>
          <p:nvPicPr>
            <p:cNvPr id="3" name="Picture 2" descr="A close-up of a person's eye&#10;&#10;Description automatically generated with medium confidence">
              <a:extLst>
                <a:ext uri="{FF2B5EF4-FFF2-40B4-BE49-F238E27FC236}">
                  <a16:creationId xmlns:a16="http://schemas.microsoft.com/office/drawing/2014/main" id="{2EFE03A4-0A0C-56E4-075A-7CE0806DF1AE}"/>
                </a:ext>
              </a:extLst>
            </p:cNvPr>
            <p:cNvPicPr>
              <a:picLocks noChangeAspect="1"/>
            </p:cNvPicPr>
            <p:nvPr/>
          </p:nvPicPr>
          <p:blipFill rotWithShape="1">
            <a:blip r:embed="rId3"/>
            <a:srcRect l="4411" t="10923" r="4411" b="10342"/>
            <a:stretch/>
          </p:blipFill>
          <p:spPr>
            <a:xfrm>
              <a:off x="1262389" y="432762"/>
              <a:ext cx="4737100" cy="3227839"/>
            </a:xfrm>
            <a:prstGeom prst="rect">
              <a:avLst/>
            </a:prstGeom>
          </p:spPr>
        </p:pic>
        <p:sp>
          <p:nvSpPr>
            <p:cNvPr id="4" name="TextBox 3">
              <a:extLst>
                <a:ext uri="{FF2B5EF4-FFF2-40B4-BE49-F238E27FC236}">
                  <a16:creationId xmlns:a16="http://schemas.microsoft.com/office/drawing/2014/main" id="{DBD14306-A718-7ECC-A316-34090FF83D1B}"/>
                </a:ext>
              </a:extLst>
            </p:cNvPr>
            <p:cNvSpPr txBox="1"/>
            <p:nvPr/>
          </p:nvSpPr>
          <p:spPr>
            <a:xfrm>
              <a:off x="1262388" y="426871"/>
              <a:ext cx="1942298" cy="376046"/>
            </a:xfrm>
            <a:prstGeom prst="rect">
              <a:avLst/>
            </a:prstGeom>
            <a:solidFill>
              <a:schemeClr val="tx1">
                <a:alpha val="38329"/>
              </a:schemeClr>
            </a:solidFill>
          </p:spPr>
          <p:txBody>
            <a:bodyPr wrap="none" rtlCol="0">
              <a:spAutoFit/>
            </a:bodyPr>
            <a:lstStyle>
              <a:defPPr>
                <a:defRPr lang="en-SA"/>
              </a:defPPr>
              <a:lvl1pPr>
                <a:defRPr sz="1400">
                  <a:solidFill>
                    <a:schemeClr val="bg1"/>
                  </a:solidFill>
                  <a:effectLst/>
                  <a:ea typeface="Calibri" panose="020F0502020204030204" pitchFamily="34" charset="0"/>
                </a:defRPr>
              </a:lvl1pPr>
            </a:lstStyle>
            <a:p>
              <a:r>
                <a:rPr lang="en-SA" sz="2000" dirty="0"/>
                <a:t>Okelue et al, 2022</a:t>
              </a:r>
            </a:p>
          </p:txBody>
        </p:sp>
        <p:pic>
          <p:nvPicPr>
            <p:cNvPr id="6" name="Picture 5" descr="Close-up of a person's mouth&#10;&#10;Description automatically generated with low confidence">
              <a:extLst>
                <a:ext uri="{FF2B5EF4-FFF2-40B4-BE49-F238E27FC236}">
                  <a16:creationId xmlns:a16="http://schemas.microsoft.com/office/drawing/2014/main" id="{86FACFA4-6B43-2D25-824E-985CA4CF8F5C}"/>
                </a:ext>
              </a:extLst>
            </p:cNvPr>
            <p:cNvPicPr>
              <a:picLocks noChangeAspect="1"/>
            </p:cNvPicPr>
            <p:nvPr/>
          </p:nvPicPr>
          <p:blipFill rotWithShape="1">
            <a:blip r:embed="rId4"/>
            <a:srcRect t="11852"/>
            <a:stretch/>
          </p:blipFill>
          <p:spPr>
            <a:xfrm>
              <a:off x="5999489" y="432761"/>
              <a:ext cx="4737100" cy="3217693"/>
            </a:xfrm>
            <a:prstGeom prst="rect">
              <a:avLst/>
            </a:prstGeom>
          </p:spPr>
        </p:pic>
        <p:sp>
          <p:nvSpPr>
            <p:cNvPr id="7" name="TextBox 6">
              <a:extLst>
                <a:ext uri="{FF2B5EF4-FFF2-40B4-BE49-F238E27FC236}">
                  <a16:creationId xmlns:a16="http://schemas.microsoft.com/office/drawing/2014/main" id="{B58EA3ED-AC75-54B8-978B-BEC42BB194D8}"/>
                </a:ext>
              </a:extLst>
            </p:cNvPr>
            <p:cNvSpPr txBox="1"/>
            <p:nvPr/>
          </p:nvSpPr>
          <p:spPr>
            <a:xfrm>
              <a:off x="8946214" y="432761"/>
              <a:ext cx="1790375" cy="376046"/>
            </a:xfrm>
            <a:prstGeom prst="rect">
              <a:avLst/>
            </a:prstGeom>
            <a:solidFill>
              <a:schemeClr val="tx1">
                <a:alpha val="38329"/>
              </a:schemeClr>
            </a:solidFill>
          </p:spPr>
          <p:txBody>
            <a:bodyPr wrap="square" rtlCol="0">
              <a:spAutoFit/>
            </a:bodyPr>
            <a:lstStyle>
              <a:defPPr>
                <a:defRPr lang="en-SA"/>
              </a:defPPr>
              <a:lvl1pPr>
                <a:defRPr sz="1400">
                  <a:solidFill>
                    <a:schemeClr val="bg1"/>
                  </a:solidFill>
                  <a:effectLst/>
                  <a:ea typeface="Calibri" panose="020F0502020204030204" pitchFamily="34" charset="0"/>
                </a:defRPr>
              </a:lvl1pPr>
            </a:lstStyle>
            <a:p>
              <a:r>
                <a:rPr lang="en-SA" sz="2000" dirty="0"/>
                <a:t>Singh et al, 2022</a:t>
              </a:r>
            </a:p>
          </p:txBody>
        </p:sp>
        <p:pic>
          <p:nvPicPr>
            <p:cNvPr id="9" name="Picture 8" descr="A close up of a person's tongue&#10;&#10;Description automatically generated with low confidence">
              <a:extLst>
                <a:ext uri="{FF2B5EF4-FFF2-40B4-BE49-F238E27FC236}">
                  <a16:creationId xmlns:a16="http://schemas.microsoft.com/office/drawing/2014/main" id="{F45C6316-50BB-50C2-9077-A8E8D41CC98D}"/>
                </a:ext>
              </a:extLst>
            </p:cNvPr>
            <p:cNvPicPr>
              <a:picLocks/>
            </p:cNvPicPr>
            <p:nvPr/>
          </p:nvPicPr>
          <p:blipFill rotWithShape="1">
            <a:blip r:embed="rId5"/>
            <a:srcRect t="12568"/>
            <a:stretch/>
          </p:blipFill>
          <p:spPr>
            <a:xfrm>
              <a:off x="5999489" y="3650453"/>
              <a:ext cx="4737100" cy="3227843"/>
            </a:xfrm>
            <a:prstGeom prst="rect">
              <a:avLst/>
            </a:prstGeom>
          </p:spPr>
        </p:pic>
        <p:pic>
          <p:nvPicPr>
            <p:cNvPr id="11" name="Picture 10" descr="A close-up of a person's mouth&#10;&#10;Description automatically generated with low confidence">
              <a:extLst>
                <a:ext uri="{FF2B5EF4-FFF2-40B4-BE49-F238E27FC236}">
                  <a16:creationId xmlns:a16="http://schemas.microsoft.com/office/drawing/2014/main" id="{1B39D688-729C-1A0F-8873-0638A8372575}"/>
                </a:ext>
              </a:extLst>
            </p:cNvPr>
            <p:cNvPicPr>
              <a:picLocks noChangeAspect="1"/>
            </p:cNvPicPr>
            <p:nvPr/>
          </p:nvPicPr>
          <p:blipFill rotWithShape="1">
            <a:blip r:embed="rId6"/>
            <a:srcRect t="11412"/>
            <a:stretch/>
          </p:blipFill>
          <p:spPr>
            <a:xfrm>
              <a:off x="1262389" y="3640307"/>
              <a:ext cx="4737100" cy="3237989"/>
            </a:xfrm>
            <a:prstGeom prst="rect">
              <a:avLst/>
            </a:prstGeom>
          </p:spPr>
        </p:pic>
        <p:sp>
          <p:nvSpPr>
            <p:cNvPr id="12" name="TextBox 11">
              <a:extLst>
                <a:ext uri="{FF2B5EF4-FFF2-40B4-BE49-F238E27FC236}">
                  <a16:creationId xmlns:a16="http://schemas.microsoft.com/office/drawing/2014/main" id="{8097E691-900D-FBC4-8349-9D0A9CBB9CAA}"/>
                </a:ext>
              </a:extLst>
            </p:cNvPr>
            <p:cNvSpPr txBox="1"/>
            <p:nvPr/>
          </p:nvSpPr>
          <p:spPr>
            <a:xfrm>
              <a:off x="8368039" y="6508162"/>
              <a:ext cx="2368550" cy="376046"/>
            </a:xfrm>
            <a:prstGeom prst="rect">
              <a:avLst/>
            </a:prstGeom>
            <a:solidFill>
              <a:schemeClr val="tx1">
                <a:alpha val="38329"/>
              </a:schemeClr>
            </a:solidFill>
          </p:spPr>
          <p:txBody>
            <a:bodyPr wrap="square" rtlCol="0">
              <a:spAutoFit/>
            </a:bodyPr>
            <a:lstStyle>
              <a:defPPr>
                <a:defRPr lang="en-SA"/>
              </a:defPPr>
              <a:lvl1pPr>
                <a:defRPr sz="1400">
                  <a:solidFill>
                    <a:schemeClr val="bg1"/>
                  </a:solidFill>
                  <a:effectLst/>
                  <a:ea typeface="Calibri" panose="020F0502020204030204" pitchFamily="34" charset="0"/>
                </a:defRPr>
              </a:lvl1pPr>
            </a:lstStyle>
            <a:p>
              <a:r>
                <a:rPr lang="en-US" sz="2000" dirty="0" err="1"/>
                <a:t>Beguerie</a:t>
              </a:r>
              <a:r>
                <a:rPr lang="en-US" sz="2000" dirty="0"/>
                <a:t> JR</a:t>
              </a:r>
              <a:r>
                <a:rPr lang="en-SA" sz="2000" dirty="0"/>
                <a:t> et al, 2014</a:t>
              </a:r>
            </a:p>
          </p:txBody>
        </p:sp>
        <p:sp>
          <p:nvSpPr>
            <p:cNvPr id="13" name="TextBox 12">
              <a:extLst>
                <a:ext uri="{FF2B5EF4-FFF2-40B4-BE49-F238E27FC236}">
                  <a16:creationId xmlns:a16="http://schemas.microsoft.com/office/drawing/2014/main" id="{CB16B56D-59B1-E43E-0111-428616C60CB5}"/>
                </a:ext>
              </a:extLst>
            </p:cNvPr>
            <p:cNvSpPr txBox="1"/>
            <p:nvPr/>
          </p:nvSpPr>
          <p:spPr>
            <a:xfrm>
              <a:off x="1262388" y="6502250"/>
              <a:ext cx="2391505" cy="376046"/>
            </a:xfrm>
            <a:prstGeom prst="rect">
              <a:avLst/>
            </a:prstGeom>
            <a:solidFill>
              <a:schemeClr val="tx1">
                <a:alpha val="38329"/>
              </a:schemeClr>
            </a:solidFill>
          </p:spPr>
          <p:txBody>
            <a:bodyPr wrap="square" rtlCol="0">
              <a:spAutoFit/>
            </a:bodyPr>
            <a:lstStyle/>
            <a:p>
              <a:r>
                <a:rPr lang="en-US" sz="2000" dirty="0" err="1">
                  <a:solidFill>
                    <a:schemeClr val="bg1"/>
                  </a:solidFill>
                  <a:effectLst/>
                  <a:ea typeface="Calibri" panose="020F0502020204030204" pitchFamily="34" charset="0"/>
                </a:rPr>
                <a:t>Beguerie</a:t>
              </a:r>
              <a:r>
                <a:rPr lang="en-US" sz="2000" dirty="0">
                  <a:solidFill>
                    <a:schemeClr val="bg1"/>
                  </a:solidFill>
                  <a:effectLst/>
                  <a:ea typeface="Calibri" panose="020F0502020204030204" pitchFamily="34" charset="0"/>
                </a:rPr>
                <a:t> JR</a:t>
              </a:r>
              <a:r>
                <a:rPr lang="en-SA" sz="2000" dirty="0">
                  <a:solidFill>
                    <a:schemeClr val="bg1"/>
                  </a:solidFill>
                  <a:effectLst/>
                </a:rPr>
                <a:t> et al, 2014</a:t>
              </a:r>
              <a:endParaRPr lang="en-SA" sz="2000" dirty="0">
                <a:solidFill>
                  <a:schemeClr val="bg1"/>
                </a:solidFill>
              </a:endParaRPr>
            </a:p>
          </p:txBody>
        </p:sp>
      </p:grpSp>
    </p:spTree>
    <p:extLst>
      <p:ext uri="{BB962C8B-B14F-4D97-AF65-F5344CB8AC3E}">
        <p14:creationId xmlns:p14="http://schemas.microsoft.com/office/powerpoint/2010/main" val="1490204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55DF135-EEA5-0947-C366-052442D1F0F9}"/>
              </a:ext>
            </a:extLst>
          </p:cNvPr>
          <p:cNvGrpSpPr/>
          <p:nvPr/>
        </p:nvGrpSpPr>
        <p:grpSpPr>
          <a:xfrm>
            <a:off x="6997263" y="560439"/>
            <a:ext cx="4424111" cy="5599444"/>
            <a:chOff x="6365598" y="0"/>
            <a:chExt cx="5083327" cy="6615177"/>
          </a:xfrm>
        </p:grpSpPr>
        <p:pic>
          <p:nvPicPr>
            <p:cNvPr id="10" name="Picture 9" descr="Table&#10;&#10;Description automatically generated">
              <a:extLst>
                <a:ext uri="{FF2B5EF4-FFF2-40B4-BE49-F238E27FC236}">
                  <a16:creationId xmlns:a16="http://schemas.microsoft.com/office/drawing/2014/main" id="{D5A979DB-F70F-B88B-76D5-6237BA5CCDF3}"/>
                </a:ext>
              </a:extLst>
            </p:cNvPr>
            <p:cNvPicPr>
              <a:picLocks noChangeAspect="1"/>
            </p:cNvPicPr>
            <p:nvPr/>
          </p:nvPicPr>
          <p:blipFill rotWithShape="1">
            <a:blip r:embed="rId3"/>
            <a:srcRect r="67140" b="5658"/>
            <a:stretch/>
          </p:blipFill>
          <p:spPr>
            <a:xfrm>
              <a:off x="6365598" y="0"/>
              <a:ext cx="2554014" cy="6366202"/>
            </a:xfrm>
            <a:prstGeom prst="rect">
              <a:avLst/>
            </a:prstGeom>
          </p:spPr>
        </p:pic>
        <p:pic>
          <p:nvPicPr>
            <p:cNvPr id="12" name="Picture 11" descr="Table&#10;&#10;Description automatically generated">
              <a:extLst>
                <a:ext uri="{FF2B5EF4-FFF2-40B4-BE49-F238E27FC236}">
                  <a16:creationId xmlns:a16="http://schemas.microsoft.com/office/drawing/2014/main" id="{D694CD31-90EA-0CCE-C4C1-9E6615DB77E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67275" b="5658"/>
            <a:stretch/>
          </p:blipFill>
          <p:spPr>
            <a:xfrm>
              <a:off x="8905422" y="0"/>
              <a:ext cx="2543503" cy="6366202"/>
            </a:xfrm>
            <a:prstGeom prst="rect">
              <a:avLst/>
            </a:prstGeom>
          </p:spPr>
        </p:pic>
        <p:pic>
          <p:nvPicPr>
            <p:cNvPr id="18" name="Picture 17">
              <a:extLst>
                <a:ext uri="{FF2B5EF4-FFF2-40B4-BE49-F238E27FC236}">
                  <a16:creationId xmlns:a16="http://schemas.microsoft.com/office/drawing/2014/main" id="{BF7E7355-934C-0325-230D-1A6C1E84F13B}"/>
                </a:ext>
              </a:extLst>
            </p:cNvPr>
            <p:cNvPicPr>
              <a:picLocks noChangeAspect="1"/>
            </p:cNvPicPr>
            <p:nvPr/>
          </p:nvPicPr>
          <p:blipFill rotWithShape="1">
            <a:blip r:embed="rId6"/>
            <a:srcRect r="24825"/>
            <a:stretch/>
          </p:blipFill>
          <p:spPr>
            <a:xfrm>
              <a:off x="6406373" y="6297677"/>
              <a:ext cx="5012288" cy="317500"/>
            </a:xfrm>
            <a:prstGeom prst="rect">
              <a:avLst/>
            </a:prstGeom>
          </p:spPr>
        </p:pic>
      </p:grpSp>
      <p:sp>
        <p:nvSpPr>
          <p:cNvPr id="2" name="Title 1">
            <a:extLst>
              <a:ext uri="{FF2B5EF4-FFF2-40B4-BE49-F238E27FC236}">
                <a16:creationId xmlns:a16="http://schemas.microsoft.com/office/drawing/2014/main" id="{1957EDC5-CD10-9824-3A1D-7542DD8D893F}"/>
              </a:ext>
            </a:extLst>
          </p:cNvPr>
          <p:cNvSpPr>
            <a:spLocks noGrp="1"/>
          </p:cNvSpPr>
          <p:nvPr>
            <p:ph type="title"/>
          </p:nvPr>
        </p:nvSpPr>
        <p:spPr>
          <a:xfrm>
            <a:off x="609600" y="0"/>
            <a:ext cx="8014138" cy="1197233"/>
          </a:xfrm>
        </p:spPr>
        <p:txBody>
          <a:bodyPr vert="horz" lIns="91440" tIns="45720" rIns="91440" bIns="45720" rtlCol="0" anchor="b">
            <a:normAutofit/>
          </a:bodyPr>
          <a:lstStyle/>
          <a:p>
            <a:r>
              <a:rPr lang="en-SA" b="1">
                <a:latin typeface="+mn-lt"/>
              </a:rPr>
              <a:t>Histopathology</a:t>
            </a:r>
            <a:endParaRPr lang="en-SA" b="1" dirty="0">
              <a:latin typeface="+mn-lt"/>
            </a:endParaRPr>
          </a:p>
        </p:txBody>
      </p:sp>
      <p:sp>
        <p:nvSpPr>
          <p:cNvPr id="3" name="Content Placeholder 2">
            <a:extLst>
              <a:ext uri="{FF2B5EF4-FFF2-40B4-BE49-F238E27FC236}">
                <a16:creationId xmlns:a16="http://schemas.microsoft.com/office/drawing/2014/main" id="{A250663C-FC61-FC32-A308-32517C9AD56B}"/>
              </a:ext>
            </a:extLst>
          </p:cNvPr>
          <p:cNvSpPr>
            <a:spLocks noGrp="1"/>
          </p:cNvSpPr>
          <p:nvPr>
            <p:ph idx="1"/>
          </p:nvPr>
        </p:nvSpPr>
        <p:spPr>
          <a:xfrm>
            <a:off x="911224" y="1797397"/>
            <a:ext cx="6325147" cy="3263206"/>
          </a:xfrm>
        </p:spPr>
        <p:txBody>
          <a:bodyPr anchor="ctr">
            <a:noAutofit/>
          </a:bodyPr>
          <a:lstStyle/>
          <a:p>
            <a:r>
              <a:rPr lang="en-SA" sz="2400" b="1" dirty="0"/>
              <a:t>H&amp;E:</a:t>
            </a:r>
          </a:p>
          <a:p>
            <a:pPr lvl="1"/>
            <a:r>
              <a:rPr lang="en-SA" sz="2400" dirty="0"/>
              <a:t>Normal epithelium with chronic inflammatory cells in the lamina propria </a:t>
            </a:r>
          </a:p>
          <a:p>
            <a:pPr lvl="1"/>
            <a:r>
              <a:rPr lang="en-SA" sz="2400" dirty="0"/>
              <a:t>Acanthosis</a:t>
            </a:r>
          </a:p>
          <a:p>
            <a:pPr lvl="1"/>
            <a:r>
              <a:rPr lang="en-US" sz="2400" dirty="0"/>
              <a:t>S</a:t>
            </a:r>
            <a:r>
              <a:rPr lang="en-SA" sz="2400" dirty="0"/>
              <a:t>ub-epithelial split (in biopsied bullae) </a:t>
            </a:r>
            <a:endParaRPr lang="en-US" sz="2400" b="1" dirty="0"/>
          </a:p>
          <a:p>
            <a:r>
              <a:rPr lang="en-US" sz="2400" b="1" dirty="0"/>
              <a:t>Immunofluorescent studies: </a:t>
            </a:r>
            <a:r>
              <a:rPr lang="en-US" sz="2400" dirty="0"/>
              <a:t>negative </a:t>
            </a:r>
          </a:p>
          <a:p>
            <a:r>
              <a:rPr lang="en-US" sz="2400" dirty="0"/>
              <a:t>Normal platelet count</a:t>
            </a:r>
          </a:p>
        </p:txBody>
      </p:sp>
      <p:sp>
        <p:nvSpPr>
          <p:cNvPr id="4" name="TextBox 3">
            <a:extLst>
              <a:ext uri="{FF2B5EF4-FFF2-40B4-BE49-F238E27FC236}">
                <a16:creationId xmlns:a16="http://schemas.microsoft.com/office/drawing/2014/main" id="{A83B858A-90E3-CA5D-652F-20DCF431130F}"/>
              </a:ext>
            </a:extLst>
          </p:cNvPr>
          <p:cNvSpPr txBox="1"/>
          <p:nvPr/>
        </p:nvSpPr>
        <p:spPr>
          <a:xfrm>
            <a:off x="9715590" y="6159882"/>
            <a:ext cx="1960473" cy="600164"/>
          </a:xfrm>
          <a:prstGeom prst="rect">
            <a:avLst/>
          </a:prstGeom>
          <a:noFill/>
        </p:spPr>
        <p:txBody>
          <a:bodyPr wrap="none" rtlCol="0">
            <a:spAutoFit/>
          </a:bodyPr>
          <a:lstStyle/>
          <a:p>
            <a:pPr>
              <a:spcAft>
                <a:spcPts val="600"/>
              </a:spcAft>
            </a:pPr>
            <a:r>
              <a:rPr lang="en-US" sz="1400" dirty="0">
                <a:solidFill>
                  <a:srgbClr val="212121"/>
                </a:solidFill>
                <a:effectLst/>
                <a:ea typeface="Calibri" panose="020F0502020204030204" pitchFamily="34" charset="0"/>
              </a:rPr>
              <a:t>Stephenson P</a:t>
            </a:r>
            <a:r>
              <a:rPr lang="en-SA" sz="1400" dirty="0">
                <a:effectLst/>
              </a:rPr>
              <a:t> et al, 1987</a:t>
            </a:r>
          </a:p>
          <a:p>
            <a:pPr>
              <a:spcAft>
                <a:spcPts val="600"/>
              </a:spcAft>
            </a:pPr>
            <a:endParaRPr lang="en-SA" sz="1400" dirty="0"/>
          </a:p>
        </p:txBody>
      </p:sp>
    </p:spTree>
    <p:extLst>
      <p:ext uri="{BB962C8B-B14F-4D97-AF65-F5344CB8AC3E}">
        <p14:creationId xmlns:p14="http://schemas.microsoft.com/office/powerpoint/2010/main" val="3873693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DAD1-D0C3-FF99-FEF6-A4D9DD121E79}"/>
              </a:ext>
            </a:extLst>
          </p:cNvPr>
          <p:cNvSpPr>
            <a:spLocks noGrp="1"/>
          </p:cNvSpPr>
          <p:nvPr>
            <p:ph type="title"/>
          </p:nvPr>
        </p:nvSpPr>
        <p:spPr>
          <a:xfrm>
            <a:off x="609600" y="192180"/>
            <a:ext cx="5486400" cy="988919"/>
          </a:xfrm>
        </p:spPr>
        <p:txBody>
          <a:bodyPr vert="horz" lIns="91440" tIns="45720" rIns="91440" bIns="45720" rtlCol="0" anchor="b">
            <a:normAutofit/>
          </a:bodyPr>
          <a:lstStyle/>
          <a:p>
            <a:r>
              <a:rPr lang="en-SA" b="1">
                <a:latin typeface="+mn-lt"/>
              </a:rPr>
              <a:t>Diagnostic </a:t>
            </a:r>
            <a:r>
              <a:rPr lang="en-US" b="1" dirty="0">
                <a:latin typeface="+mn-lt"/>
              </a:rPr>
              <a:t>C</a:t>
            </a:r>
            <a:r>
              <a:rPr lang="en-SA" b="1">
                <a:latin typeface="+mn-lt"/>
              </a:rPr>
              <a:t>riteria</a:t>
            </a:r>
            <a:endParaRPr lang="en-SA" b="1" dirty="0">
              <a:latin typeface="+mn-lt"/>
            </a:endParaRPr>
          </a:p>
        </p:txBody>
      </p:sp>
      <p:sp>
        <p:nvSpPr>
          <p:cNvPr id="5" name="TextBox 4">
            <a:extLst>
              <a:ext uri="{FF2B5EF4-FFF2-40B4-BE49-F238E27FC236}">
                <a16:creationId xmlns:a16="http://schemas.microsoft.com/office/drawing/2014/main" id="{675A6DEB-EAC1-B138-AF30-CEABD7CBC77A}"/>
              </a:ext>
            </a:extLst>
          </p:cNvPr>
          <p:cNvSpPr txBox="1"/>
          <p:nvPr/>
        </p:nvSpPr>
        <p:spPr>
          <a:xfrm>
            <a:off x="10096153" y="6145411"/>
            <a:ext cx="1669240" cy="307777"/>
          </a:xfrm>
          <a:prstGeom prst="rect">
            <a:avLst/>
          </a:prstGeom>
          <a:noFill/>
        </p:spPr>
        <p:txBody>
          <a:bodyPr wrap="none" rtlCol="0">
            <a:spAutoFit/>
          </a:bodyPr>
          <a:lstStyle/>
          <a:p>
            <a:pPr algn="r"/>
            <a:r>
              <a:rPr lang="en-SA" sz="1400" dirty="0"/>
              <a:t>Ordioni et al. (2019)</a:t>
            </a:r>
          </a:p>
        </p:txBody>
      </p:sp>
      <p:pic>
        <p:nvPicPr>
          <p:cNvPr id="6" name="Picture 5" descr="Text&#10;&#10;Description automatically generated with medium confidence">
            <a:extLst>
              <a:ext uri="{FF2B5EF4-FFF2-40B4-BE49-F238E27FC236}">
                <a16:creationId xmlns:a16="http://schemas.microsoft.com/office/drawing/2014/main" id="{7E3431B4-9D18-3141-7BB3-4A67BF60D88B}"/>
              </a:ext>
            </a:extLst>
          </p:cNvPr>
          <p:cNvPicPr>
            <a:picLocks noChangeAspect="1"/>
          </p:cNvPicPr>
          <p:nvPr/>
        </p:nvPicPr>
        <p:blipFill>
          <a:blip r:embed="rId3"/>
          <a:stretch>
            <a:fillRect/>
          </a:stretch>
        </p:blipFill>
        <p:spPr>
          <a:xfrm>
            <a:off x="426607" y="1560871"/>
            <a:ext cx="11338786" cy="4146756"/>
          </a:xfrm>
          <a:prstGeom prst="rect">
            <a:avLst/>
          </a:prstGeom>
        </p:spPr>
      </p:pic>
    </p:spTree>
    <p:extLst>
      <p:ext uri="{BB962C8B-B14F-4D97-AF65-F5344CB8AC3E}">
        <p14:creationId xmlns:p14="http://schemas.microsoft.com/office/powerpoint/2010/main" val="2308012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DE30B-D713-3B3C-2A93-1215CD977ED8}"/>
              </a:ext>
            </a:extLst>
          </p:cNvPr>
          <p:cNvSpPr>
            <a:spLocks noGrp="1"/>
          </p:cNvSpPr>
          <p:nvPr>
            <p:ph type="title"/>
          </p:nvPr>
        </p:nvSpPr>
        <p:spPr>
          <a:xfrm>
            <a:off x="609600" y="0"/>
            <a:ext cx="5486400" cy="1181099"/>
          </a:xfrm>
        </p:spPr>
        <p:txBody>
          <a:bodyPr vert="horz" lIns="91440" tIns="45720" rIns="91440" bIns="45720" rtlCol="0" anchor="b">
            <a:normAutofit/>
          </a:bodyPr>
          <a:lstStyle/>
          <a:p>
            <a:r>
              <a:rPr lang="en-SA" b="1" dirty="0">
                <a:latin typeface="+mn-lt"/>
              </a:rPr>
              <a:t>Management</a:t>
            </a:r>
          </a:p>
        </p:txBody>
      </p:sp>
      <p:sp>
        <p:nvSpPr>
          <p:cNvPr id="3" name="Content Placeholder 2">
            <a:extLst>
              <a:ext uri="{FF2B5EF4-FFF2-40B4-BE49-F238E27FC236}">
                <a16:creationId xmlns:a16="http://schemas.microsoft.com/office/drawing/2014/main" id="{5E48DC95-393F-E71A-DB13-6B3A0855706E}"/>
              </a:ext>
            </a:extLst>
          </p:cNvPr>
          <p:cNvSpPr>
            <a:spLocks noGrp="1"/>
          </p:cNvSpPr>
          <p:nvPr>
            <p:ph idx="1"/>
          </p:nvPr>
        </p:nvSpPr>
        <p:spPr>
          <a:xfrm>
            <a:off x="911224" y="1494201"/>
            <a:ext cx="10599735" cy="3869597"/>
          </a:xfrm>
        </p:spPr>
        <p:txBody>
          <a:bodyPr anchor="ctr"/>
          <a:lstStyle/>
          <a:p>
            <a:r>
              <a:rPr lang="en-SA" sz="2400" b="1" dirty="0"/>
              <a:t>Symptomatic and reassurance </a:t>
            </a:r>
          </a:p>
          <a:p>
            <a:r>
              <a:rPr lang="en-US" sz="2400" dirty="0"/>
              <a:t>T</a:t>
            </a:r>
            <a:r>
              <a:rPr lang="en-SA" sz="2400" dirty="0"/>
              <a:t>opical analgesics and local care </a:t>
            </a:r>
            <a:r>
              <a:rPr lang="en-US" sz="2400" dirty="0"/>
              <a:t>chlorhexidine 0.12–0.2%.</a:t>
            </a:r>
          </a:p>
          <a:p>
            <a:r>
              <a:rPr lang="en-US" sz="2400" dirty="0"/>
              <a:t>A combination of ascorbic acid and </a:t>
            </a:r>
            <a:r>
              <a:rPr lang="en-US" sz="2400" dirty="0" err="1"/>
              <a:t>citroflavonoids</a:t>
            </a:r>
            <a:r>
              <a:rPr lang="en-US" sz="2400" dirty="0"/>
              <a:t> is suggested to prevent recurrences of ABH</a:t>
            </a:r>
          </a:p>
          <a:p>
            <a:r>
              <a:rPr lang="en-US" sz="2400" dirty="0"/>
              <a:t>Large bullae should be excised/ drained to prevent extension and obstruction of the upper airway.</a:t>
            </a:r>
            <a:endParaRPr lang="en-SA" sz="2400" dirty="0"/>
          </a:p>
          <a:p>
            <a:endParaRPr lang="en-SA" dirty="0"/>
          </a:p>
        </p:txBody>
      </p:sp>
      <p:sp>
        <p:nvSpPr>
          <p:cNvPr id="5" name="TextBox 4">
            <a:extLst>
              <a:ext uri="{FF2B5EF4-FFF2-40B4-BE49-F238E27FC236}">
                <a16:creationId xmlns:a16="http://schemas.microsoft.com/office/drawing/2014/main" id="{8EC60EDC-D96E-DDDF-DBB3-2FC1E9EFD6B8}"/>
              </a:ext>
            </a:extLst>
          </p:cNvPr>
          <p:cNvSpPr txBox="1"/>
          <p:nvPr/>
        </p:nvSpPr>
        <p:spPr>
          <a:xfrm>
            <a:off x="1118258" y="6188807"/>
            <a:ext cx="10599736" cy="523220"/>
          </a:xfrm>
          <a:prstGeom prst="rect">
            <a:avLst/>
          </a:prstGeom>
          <a:noFill/>
        </p:spPr>
        <p:txBody>
          <a:bodyPr wrap="square">
            <a:spAutoFit/>
          </a:bodyPr>
          <a:lstStyle/>
          <a:p>
            <a:pPr algn="r"/>
            <a:r>
              <a:rPr lang="en-SA" sz="1400" dirty="0">
                <a:effectLst/>
                <a:ea typeface="Calibri" panose="020F0502020204030204" pitchFamily="34" charset="0"/>
              </a:rPr>
              <a:t>Grinspan D</a:t>
            </a:r>
            <a:r>
              <a:rPr lang="en-SA" sz="1400" dirty="0">
                <a:effectLst/>
              </a:rPr>
              <a:t> et al, </a:t>
            </a:r>
            <a:r>
              <a:rPr lang="en-US" sz="1400" dirty="0">
                <a:solidFill>
                  <a:srgbClr val="212121"/>
                </a:solidFill>
                <a:effectLst/>
              </a:rPr>
              <a:t>Int J Dermatol. 1999; </a:t>
            </a:r>
            <a:r>
              <a:rPr lang="en-US" sz="1400" dirty="0">
                <a:solidFill>
                  <a:srgbClr val="212121"/>
                </a:solidFill>
                <a:effectLst/>
                <a:ea typeface="Calibri" panose="020F0502020204030204" pitchFamily="34" charset="0"/>
              </a:rPr>
              <a:t>Stephenson P</a:t>
            </a:r>
            <a:r>
              <a:rPr lang="en-SA" sz="1400" dirty="0">
                <a:effectLst/>
              </a:rPr>
              <a:t> et al, 1987; </a:t>
            </a:r>
            <a:r>
              <a:rPr lang="en-US" sz="1400" dirty="0">
                <a:solidFill>
                  <a:srgbClr val="212121"/>
                </a:solidFill>
              </a:rPr>
              <a:t>C. </a:t>
            </a:r>
            <a:r>
              <a:rPr lang="en-US" sz="1400" dirty="0" err="1">
                <a:solidFill>
                  <a:srgbClr val="212121"/>
                </a:solidFill>
              </a:rPr>
              <a:t>Pahl</a:t>
            </a:r>
            <a:r>
              <a:rPr lang="en-US" sz="1400" dirty="0">
                <a:solidFill>
                  <a:srgbClr val="212121"/>
                </a:solidFill>
              </a:rPr>
              <a:t> et al, 2004</a:t>
            </a:r>
            <a:endParaRPr lang="en-US" sz="1400" dirty="0">
              <a:solidFill>
                <a:srgbClr val="212121"/>
              </a:solidFill>
              <a:effectLst/>
            </a:endParaRPr>
          </a:p>
          <a:p>
            <a:endParaRPr lang="en-US" sz="1400" dirty="0">
              <a:solidFill>
                <a:srgbClr val="212121"/>
              </a:solidFill>
              <a:effectLst/>
            </a:endParaRPr>
          </a:p>
        </p:txBody>
      </p:sp>
    </p:spTree>
    <p:extLst>
      <p:ext uri="{BB962C8B-B14F-4D97-AF65-F5344CB8AC3E}">
        <p14:creationId xmlns:p14="http://schemas.microsoft.com/office/powerpoint/2010/main" val="391799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FE8C-D365-1EEA-6A71-E931983FCF21}"/>
              </a:ext>
            </a:extLst>
          </p:cNvPr>
          <p:cNvSpPr>
            <a:spLocks noGrp="1"/>
          </p:cNvSpPr>
          <p:nvPr>
            <p:ph type="title"/>
          </p:nvPr>
        </p:nvSpPr>
        <p:spPr>
          <a:xfrm>
            <a:off x="609600" y="-1"/>
            <a:ext cx="5486399" cy="1181101"/>
          </a:xfrm>
        </p:spPr>
        <p:txBody>
          <a:bodyPr vert="horz" lIns="91440" tIns="45720" rIns="91440" bIns="45720" rtlCol="0" anchor="b">
            <a:normAutofit/>
          </a:bodyPr>
          <a:lstStyle/>
          <a:p>
            <a:r>
              <a:rPr lang="en-SA" b="1" dirty="0">
                <a:latin typeface="+mn-lt"/>
              </a:rPr>
              <a:t>Disclosure</a:t>
            </a:r>
          </a:p>
        </p:txBody>
      </p:sp>
      <p:sp>
        <p:nvSpPr>
          <p:cNvPr id="3" name="Content Placeholder 2">
            <a:extLst>
              <a:ext uri="{FF2B5EF4-FFF2-40B4-BE49-F238E27FC236}">
                <a16:creationId xmlns:a16="http://schemas.microsoft.com/office/drawing/2014/main" id="{E4BFAEAA-22D0-1F9C-3DF7-5D3BDD9F8DCF}"/>
              </a:ext>
            </a:extLst>
          </p:cNvPr>
          <p:cNvSpPr>
            <a:spLocks noGrp="1"/>
          </p:cNvSpPr>
          <p:nvPr>
            <p:ph idx="1"/>
          </p:nvPr>
        </p:nvSpPr>
        <p:spPr>
          <a:xfrm>
            <a:off x="947738" y="1161315"/>
            <a:ext cx="10420479" cy="4535370"/>
          </a:xfrm>
        </p:spPr>
        <p:txBody>
          <a:bodyPr anchor="ctr">
            <a:normAutofit/>
          </a:bodyPr>
          <a:lstStyle/>
          <a:p>
            <a:pPr marL="0" indent="0">
              <a:buNone/>
            </a:pPr>
            <a:r>
              <a:rPr lang="en-SA" sz="2400" dirty="0"/>
              <a:t>Neither my co-authors nor I have financial/personal conflicts.</a:t>
            </a:r>
          </a:p>
        </p:txBody>
      </p:sp>
    </p:spTree>
    <p:extLst>
      <p:ext uri="{BB962C8B-B14F-4D97-AF65-F5344CB8AC3E}">
        <p14:creationId xmlns:p14="http://schemas.microsoft.com/office/powerpoint/2010/main" val="3276087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B110-DE53-B5E5-7A82-46DA53728930}"/>
              </a:ext>
            </a:extLst>
          </p:cNvPr>
          <p:cNvSpPr>
            <a:spLocks noGrp="1"/>
          </p:cNvSpPr>
          <p:nvPr>
            <p:ph type="title"/>
          </p:nvPr>
        </p:nvSpPr>
        <p:spPr>
          <a:xfrm>
            <a:off x="609599" y="0"/>
            <a:ext cx="9930957" cy="1214224"/>
          </a:xfrm>
        </p:spPr>
        <p:txBody>
          <a:bodyPr vert="horz" lIns="91440" tIns="45720" rIns="91440" bIns="45720" rtlCol="0" anchor="b">
            <a:normAutofit/>
          </a:bodyPr>
          <a:lstStyle/>
          <a:p>
            <a:r>
              <a:rPr lang="en-SA" b="1" dirty="0">
                <a:latin typeface="+mn-lt"/>
              </a:rPr>
              <a:t>Reported Cases (N=225)</a:t>
            </a:r>
          </a:p>
        </p:txBody>
      </p:sp>
      <p:graphicFrame>
        <p:nvGraphicFramePr>
          <p:cNvPr id="4" name="Chart 3">
            <a:extLst>
              <a:ext uri="{FF2B5EF4-FFF2-40B4-BE49-F238E27FC236}">
                <a16:creationId xmlns:a16="http://schemas.microsoft.com/office/drawing/2014/main" id="{4E0D6530-3BF6-DC8A-32F1-72FA72E4322A}"/>
              </a:ext>
            </a:extLst>
          </p:cNvPr>
          <p:cNvGraphicFramePr>
            <a:graphicFrameLocks/>
          </p:cNvGraphicFramePr>
          <p:nvPr>
            <p:extLst>
              <p:ext uri="{D42A27DB-BD31-4B8C-83A1-F6EECF244321}">
                <p14:modId xmlns:p14="http://schemas.microsoft.com/office/powerpoint/2010/main" val="737566727"/>
              </p:ext>
            </p:extLst>
          </p:nvPr>
        </p:nvGraphicFramePr>
        <p:xfrm>
          <a:off x="963253" y="1181100"/>
          <a:ext cx="4963960" cy="30383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43519DF2-976F-59C8-2809-52EFCB8F990B}"/>
              </a:ext>
            </a:extLst>
          </p:cNvPr>
          <p:cNvGraphicFramePr>
            <a:graphicFrameLocks/>
          </p:cNvGraphicFramePr>
          <p:nvPr>
            <p:extLst>
              <p:ext uri="{D42A27DB-BD31-4B8C-83A1-F6EECF244321}">
                <p14:modId xmlns:p14="http://schemas.microsoft.com/office/powerpoint/2010/main" val="45085694"/>
              </p:ext>
            </p:extLst>
          </p:nvPr>
        </p:nvGraphicFramePr>
        <p:xfrm>
          <a:off x="963253" y="3983110"/>
          <a:ext cx="5132747" cy="25146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F01F1E3-EAFC-7051-D3C2-493E3B2CEF4E}"/>
              </a:ext>
            </a:extLst>
          </p:cNvPr>
          <p:cNvGraphicFramePr>
            <a:graphicFrameLocks/>
          </p:cNvGraphicFramePr>
          <p:nvPr>
            <p:extLst>
              <p:ext uri="{D42A27DB-BD31-4B8C-83A1-F6EECF244321}">
                <p14:modId xmlns:p14="http://schemas.microsoft.com/office/powerpoint/2010/main" val="940349971"/>
              </p:ext>
            </p:extLst>
          </p:nvPr>
        </p:nvGraphicFramePr>
        <p:xfrm>
          <a:off x="6230067" y="3983110"/>
          <a:ext cx="3352801" cy="25617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BF26E3DD-99B0-835A-5034-EB38C2D912A7}"/>
              </a:ext>
            </a:extLst>
          </p:cNvPr>
          <p:cNvGraphicFramePr>
            <a:graphicFrameLocks/>
          </p:cNvGraphicFramePr>
          <p:nvPr>
            <p:extLst>
              <p:ext uri="{D42A27DB-BD31-4B8C-83A1-F6EECF244321}">
                <p14:modId xmlns:p14="http://schemas.microsoft.com/office/powerpoint/2010/main" val="3925242521"/>
              </p:ext>
            </p:extLst>
          </p:nvPr>
        </p:nvGraphicFramePr>
        <p:xfrm>
          <a:off x="9050474" y="4000191"/>
          <a:ext cx="2964667" cy="25617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A36E6619-8F79-515B-97CA-1139DA279C39}"/>
              </a:ext>
            </a:extLst>
          </p:cNvPr>
          <p:cNvGraphicFramePr>
            <a:graphicFrameLocks/>
          </p:cNvGraphicFramePr>
          <p:nvPr>
            <p:extLst>
              <p:ext uri="{D42A27DB-BD31-4B8C-83A1-F6EECF244321}">
                <p14:modId xmlns:p14="http://schemas.microsoft.com/office/powerpoint/2010/main" val="604983211"/>
              </p:ext>
            </p:extLst>
          </p:nvPr>
        </p:nvGraphicFramePr>
        <p:xfrm>
          <a:off x="6618440" y="1155245"/>
          <a:ext cx="4963961"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61861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0953-93D7-BFB5-BB5A-A29602D9BA0D}"/>
              </a:ext>
            </a:extLst>
          </p:cNvPr>
          <p:cNvSpPr>
            <a:spLocks noGrp="1"/>
          </p:cNvSpPr>
          <p:nvPr>
            <p:ph type="title"/>
          </p:nvPr>
        </p:nvSpPr>
        <p:spPr>
          <a:xfrm>
            <a:off x="609600" y="145972"/>
            <a:ext cx="5486400" cy="1035127"/>
          </a:xfrm>
        </p:spPr>
        <p:txBody>
          <a:bodyPr vert="horz" lIns="91440" tIns="45720" rIns="91440" bIns="45720" rtlCol="0" anchor="b">
            <a:normAutofit/>
          </a:bodyPr>
          <a:lstStyle/>
          <a:p>
            <a:r>
              <a:rPr lang="en-SA" b="1" dirty="0">
                <a:latin typeface="+mn-lt"/>
              </a:rPr>
              <a:t>Take home message</a:t>
            </a:r>
          </a:p>
        </p:txBody>
      </p:sp>
      <p:sp>
        <p:nvSpPr>
          <p:cNvPr id="3" name="Content Placeholder 2">
            <a:extLst>
              <a:ext uri="{FF2B5EF4-FFF2-40B4-BE49-F238E27FC236}">
                <a16:creationId xmlns:a16="http://schemas.microsoft.com/office/drawing/2014/main" id="{8A40AAAC-59C2-72F3-D9F4-2E74E2498946}"/>
              </a:ext>
            </a:extLst>
          </p:cNvPr>
          <p:cNvSpPr>
            <a:spLocks noGrp="1"/>
          </p:cNvSpPr>
          <p:nvPr>
            <p:ph idx="1"/>
          </p:nvPr>
        </p:nvSpPr>
        <p:spPr>
          <a:xfrm>
            <a:off x="911224" y="1666043"/>
            <a:ext cx="9385639" cy="4006623"/>
          </a:xfrm>
        </p:spPr>
        <p:txBody>
          <a:bodyPr>
            <a:normAutofit/>
          </a:bodyPr>
          <a:lstStyle/>
          <a:p>
            <a:pPr>
              <a:buFont typeface="Wingdings" pitchFamily="2" charset="2"/>
              <a:buChar char="§"/>
            </a:pPr>
            <a:r>
              <a:rPr lang="en-SA" sz="2400" dirty="0"/>
              <a:t>225 reported cases</a:t>
            </a:r>
          </a:p>
          <a:p>
            <a:pPr>
              <a:buFont typeface="Wingdings" pitchFamily="2" charset="2"/>
              <a:buChar char="§"/>
            </a:pPr>
            <a:r>
              <a:rPr lang="en-SA" sz="2400" dirty="0"/>
              <a:t>Acute, occasionally painful, benign submucosal blood-filled vesicles and bulla </a:t>
            </a:r>
          </a:p>
          <a:p>
            <a:pPr>
              <a:buFont typeface="Wingdings" pitchFamily="2" charset="2"/>
              <a:buChar char="§"/>
            </a:pPr>
            <a:r>
              <a:rPr lang="en-SA" sz="2400" dirty="0"/>
              <a:t>Pathogenesis unclear, </a:t>
            </a:r>
            <a:r>
              <a:rPr lang="en-SA" sz="2400" b="1" dirty="0"/>
              <a:t>trauma</a:t>
            </a:r>
            <a:r>
              <a:rPr lang="en-SA" sz="2400" dirty="0"/>
              <a:t> major provoking factor</a:t>
            </a:r>
          </a:p>
          <a:p>
            <a:pPr>
              <a:buFont typeface="Wingdings" pitchFamily="2" charset="2"/>
              <a:buChar char="§"/>
            </a:pPr>
            <a:r>
              <a:rPr lang="en-SA" sz="2400" dirty="0"/>
              <a:t>Commonly in the palatal mucosa</a:t>
            </a:r>
          </a:p>
          <a:p>
            <a:pPr>
              <a:buFont typeface="Wingdings" pitchFamily="2" charset="2"/>
              <a:buChar char="§"/>
            </a:pPr>
            <a:r>
              <a:rPr lang="en-US" sz="2400" dirty="0"/>
              <a:t>Diagnosis made by c</a:t>
            </a:r>
            <a:r>
              <a:rPr lang="en-SA" sz="2400" dirty="0"/>
              <a:t>linical appearance and history</a:t>
            </a:r>
            <a:r>
              <a:rPr lang="en-US" sz="2400" dirty="0"/>
              <a:t> and exclusion of</a:t>
            </a:r>
            <a:r>
              <a:rPr lang="en-SA" sz="2400" dirty="0"/>
              <a:t> </a:t>
            </a:r>
            <a:r>
              <a:rPr lang="en-US" sz="2400" b="1" dirty="0">
                <a:effectLst/>
                <a:ea typeface="Calibri" panose="020F0502020204030204" pitchFamily="34" charset="0"/>
                <a:cs typeface="Arial" panose="020B0604020202020204" pitchFamily="34" charset="0"/>
              </a:rPr>
              <a:t>bleeding disorders, pemphigoid, oral lichen planus, and pemphigus.</a:t>
            </a:r>
            <a:r>
              <a:rPr lang="en-SA" sz="2400" b="1" dirty="0">
                <a:effectLst/>
              </a:rPr>
              <a:t> </a:t>
            </a:r>
          </a:p>
          <a:p>
            <a:pPr>
              <a:buFont typeface="Wingdings" pitchFamily="2" charset="2"/>
              <a:buChar char="§"/>
            </a:pPr>
            <a:r>
              <a:rPr lang="en-SA" sz="2400" dirty="0"/>
              <a:t>Accurate diagnosis is important to avoid unnecessary treatments. </a:t>
            </a:r>
          </a:p>
          <a:p>
            <a:pPr>
              <a:buFont typeface="Wingdings" pitchFamily="2" charset="2"/>
              <a:buChar char="§"/>
            </a:pPr>
            <a:endParaRPr lang="en-SA" dirty="0"/>
          </a:p>
        </p:txBody>
      </p:sp>
    </p:spTree>
    <p:extLst>
      <p:ext uri="{BB962C8B-B14F-4D97-AF65-F5344CB8AC3E}">
        <p14:creationId xmlns:p14="http://schemas.microsoft.com/office/powerpoint/2010/main" val="838215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850965-2F5E-91AF-B245-73CC627C463A}"/>
              </a:ext>
            </a:extLst>
          </p:cNvPr>
          <p:cNvSpPr/>
          <p:nvPr/>
        </p:nvSpPr>
        <p:spPr>
          <a:xfrm>
            <a:off x="0" y="1181101"/>
            <a:ext cx="12192000" cy="4372132"/>
          </a:xfrm>
          <a:prstGeom prst="rect">
            <a:avLst/>
          </a:prstGeom>
          <a:gradFill>
            <a:gsLst>
              <a:gs pos="86000">
                <a:schemeClr val="bg1"/>
              </a:gs>
              <a:gs pos="74000">
                <a:srgbClr val="BAD1EA"/>
              </a:gs>
              <a:gs pos="0">
                <a:schemeClr val="accent1">
                  <a:lumMod val="50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B0953-93D7-BFB5-BB5A-A29602D9BA0D}"/>
              </a:ext>
            </a:extLst>
          </p:cNvPr>
          <p:cNvSpPr>
            <a:spLocks noGrp="1"/>
          </p:cNvSpPr>
          <p:nvPr>
            <p:ph type="title"/>
          </p:nvPr>
        </p:nvSpPr>
        <p:spPr>
          <a:xfrm>
            <a:off x="911225" y="1682289"/>
            <a:ext cx="3926246" cy="1676603"/>
          </a:xfrm>
        </p:spPr>
        <p:txBody>
          <a:bodyPr>
            <a:normAutofit/>
          </a:bodyPr>
          <a:lstStyle/>
          <a:p>
            <a:r>
              <a:rPr lang="en-SA" sz="4800" b="1">
                <a:solidFill>
                  <a:schemeClr val="bg1"/>
                </a:solidFill>
                <a:latin typeface="+mn-lt"/>
              </a:rPr>
              <a:t>Special </a:t>
            </a:r>
            <a:r>
              <a:rPr lang="en-US" sz="4800" b="1" dirty="0">
                <a:solidFill>
                  <a:schemeClr val="bg1"/>
                </a:solidFill>
                <a:latin typeface="+mn-lt"/>
              </a:rPr>
              <a:t>T</a:t>
            </a:r>
            <a:r>
              <a:rPr lang="en-SA" sz="4800" b="1">
                <a:solidFill>
                  <a:schemeClr val="bg1"/>
                </a:solidFill>
                <a:latin typeface="+mn-lt"/>
              </a:rPr>
              <a:t>hanks</a:t>
            </a:r>
            <a:endParaRPr lang="en-SA" sz="4800" b="1" dirty="0">
              <a:solidFill>
                <a:schemeClr val="bg1"/>
              </a:solidFill>
              <a:latin typeface="+mn-lt"/>
            </a:endParaRPr>
          </a:p>
        </p:txBody>
      </p:sp>
      <p:sp>
        <p:nvSpPr>
          <p:cNvPr id="3" name="Content Placeholder 2">
            <a:extLst>
              <a:ext uri="{FF2B5EF4-FFF2-40B4-BE49-F238E27FC236}">
                <a16:creationId xmlns:a16="http://schemas.microsoft.com/office/drawing/2014/main" id="{8A40AAAC-59C2-72F3-D9F4-2E74E2498946}"/>
              </a:ext>
            </a:extLst>
          </p:cNvPr>
          <p:cNvSpPr>
            <a:spLocks noGrp="1"/>
          </p:cNvSpPr>
          <p:nvPr>
            <p:ph idx="1"/>
          </p:nvPr>
        </p:nvSpPr>
        <p:spPr>
          <a:xfrm>
            <a:off x="911224" y="3132668"/>
            <a:ext cx="4617647" cy="1902828"/>
          </a:xfrm>
        </p:spPr>
        <p:txBody>
          <a:bodyPr>
            <a:normAutofit/>
          </a:bodyPr>
          <a:lstStyle/>
          <a:p>
            <a:pPr marL="0" indent="0">
              <a:buNone/>
            </a:pPr>
            <a:r>
              <a:rPr lang="en-SA" sz="2400" dirty="0">
                <a:solidFill>
                  <a:schemeClr val="bg1"/>
                </a:solidFill>
              </a:rPr>
              <a:t>Dr.  Vidya Sankar</a:t>
            </a:r>
          </a:p>
          <a:p>
            <a:pPr marL="0" indent="0">
              <a:buNone/>
            </a:pPr>
            <a:r>
              <a:rPr lang="en-SA" sz="2400" dirty="0">
                <a:solidFill>
                  <a:schemeClr val="bg1"/>
                </a:solidFill>
              </a:rPr>
              <a:t>Dr. Sarah Alyousef</a:t>
            </a:r>
          </a:p>
          <a:p>
            <a:pPr marL="0" indent="0">
              <a:buNone/>
            </a:pPr>
            <a:r>
              <a:rPr lang="en-US" sz="2400" dirty="0">
                <a:solidFill>
                  <a:schemeClr val="bg1"/>
                </a:solidFill>
              </a:rPr>
              <a:t>Department of Diagnostic Sciences</a:t>
            </a:r>
          </a:p>
          <a:p>
            <a:pPr marL="0" indent="0">
              <a:buNone/>
            </a:pPr>
            <a:r>
              <a:rPr lang="en-US" sz="2400" dirty="0">
                <a:solidFill>
                  <a:schemeClr val="bg1"/>
                </a:solidFill>
              </a:rPr>
              <a:t>@TUSDM</a:t>
            </a:r>
            <a:endParaRPr lang="en-SA" sz="2400" dirty="0">
              <a:solidFill>
                <a:schemeClr val="bg1"/>
              </a:solidFill>
            </a:endParaRPr>
          </a:p>
          <a:p>
            <a:pPr marL="0" indent="0">
              <a:buNone/>
            </a:pPr>
            <a:endParaRPr lang="en-SA" sz="2400" dirty="0"/>
          </a:p>
          <a:p>
            <a:pPr marL="0" indent="0">
              <a:buNone/>
            </a:pPr>
            <a:endParaRPr lang="en-SA" sz="1800" dirty="0"/>
          </a:p>
        </p:txBody>
      </p:sp>
      <p:pic>
        <p:nvPicPr>
          <p:cNvPr id="5" name="Picture 4" descr="A group of people posing for a photo with a sign&#10;&#10;Description automatically generated with low confidence">
            <a:extLst>
              <a:ext uri="{FF2B5EF4-FFF2-40B4-BE49-F238E27FC236}">
                <a16:creationId xmlns:a16="http://schemas.microsoft.com/office/drawing/2014/main" id="{7DFC0AE2-84C9-725C-A432-4D0048E57D73}"/>
              </a:ext>
            </a:extLst>
          </p:cNvPr>
          <p:cNvPicPr>
            <a:picLocks noChangeAspect="1"/>
          </p:cNvPicPr>
          <p:nvPr/>
        </p:nvPicPr>
        <p:blipFill rotWithShape="1">
          <a:blip r:embed="rId3"/>
          <a:srcRect l="12681" t="27734" r="4719"/>
          <a:stretch/>
        </p:blipFill>
        <p:spPr>
          <a:xfrm>
            <a:off x="5528871" y="1181102"/>
            <a:ext cx="6663129" cy="4372132"/>
          </a:xfrm>
          <a:prstGeom prst="rect">
            <a:avLst/>
          </a:prstGeom>
          <a:effectLst/>
        </p:spPr>
      </p:pic>
    </p:spTree>
    <p:extLst>
      <p:ext uri="{BB962C8B-B14F-4D97-AF65-F5344CB8AC3E}">
        <p14:creationId xmlns:p14="http://schemas.microsoft.com/office/powerpoint/2010/main" val="3195354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BAEC-FF3E-B31C-07CC-33AB501ED2D5}"/>
              </a:ext>
            </a:extLst>
          </p:cNvPr>
          <p:cNvSpPr>
            <a:spLocks noGrp="1"/>
          </p:cNvSpPr>
          <p:nvPr>
            <p:ph type="title"/>
          </p:nvPr>
        </p:nvSpPr>
        <p:spPr>
          <a:xfrm>
            <a:off x="336000" y="207947"/>
            <a:ext cx="5760000" cy="972000"/>
          </a:xfrm>
        </p:spPr>
        <p:txBody>
          <a:bodyPr vert="horz" lIns="91440" tIns="45720" rIns="91440" bIns="45720" rtlCol="0" anchor="b">
            <a:normAutofit/>
          </a:bodyPr>
          <a:lstStyle/>
          <a:p>
            <a:r>
              <a:rPr lang="en-SA" b="1" dirty="0">
                <a:latin typeface="+mn-lt"/>
              </a:rPr>
              <a:t>References</a:t>
            </a:r>
          </a:p>
        </p:txBody>
      </p:sp>
      <p:sp>
        <p:nvSpPr>
          <p:cNvPr id="3" name="Content Placeholder 2">
            <a:extLst>
              <a:ext uri="{FF2B5EF4-FFF2-40B4-BE49-F238E27FC236}">
                <a16:creationId xmlns:a16="http://schemas.microsoft.com/office/drawing/2014/main" id="{FBB9FFE1-0B3D-7CD8-1555-761DB6234E26}"/>
              </a:ext>
            </a:extLst>
          </p:cNvPr>
          <p:cNvSpPr>
            <a:spLocks noGrp="1"/>
          </p:cNvSpPr>
          <p:nvPr>
            <p:ph idx="1"/>
          </p:nvPr>
        </p:nvSpPr>
        <p:spPr>
          <a:xfrm>
            <a:off x="336000" y="1450427"/>
            <a:ext cx="11322026" cy="5524711"/>
          </a:xfrm>
        </p:spPr>
        <p:txBody>
          <a:bodyPr>
            <a:normAutofit/>
          </a:bodyPr>
          <a:lstStyle/>
          <a:p>
            <a:pPr marL="342900" lvl="0" indent="-342900" rtl="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Badham NJ. Blood blisters and the oesophageal cast. J Laryngol Otol. 1967 Jul;81(7):791-803. doi: 10.1017/s0022215100067700. PMID: 6029172.</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Beguerie JR, Gonzalez S: Angina bullosa hemorrhagica: report of 11 cases . Dermatol Reports. 2014, 6:5282. 10.4081/dr.2014.5282</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Deblauwe BM, Van Der Waal I (1994). Blood blisters of the oral mucosa (angina bullosa haemorrhagica). J Am Acad Dermatol 31:  341– 344.</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Grinspan D, Abulafia J, Lanfranchi H: Angina bullosa hemorrhagica. Int J Dermatol. 1999, 38:525-8. 10.1046/J.1365-4362.1999.00682 </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Maciel da Rosa A, Pappen FG, Gomes AP: Angina bullosa hemorrhagica: a rare condition? . RSBO. 2012, 2:190-2. </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Ordioni U, Hadj Saïd M, Thiery G, Campana F, Catherine JH, Lan R. Angina bullosa haemorrhagica: a systematic review and proposal for diagnostic criteria. Int J Oral Maxillofac Surg. 2019 Jan;48(1):28-39. doi: 10.1016/j.ijom.2018.06.015. Epub 2018 Jul 19. PMID: 30032974.</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Pahl C, Yarrow S, Steventon N, Saeed NR, Dyar O. Angina bullosa haemorrhagica presenting as acute upper airway obstruction. Br J Anaesth. 2004 Feb;92(2):283-6. doi: 10.1093/bja/aeh029. PMID: 14722186.</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Peters J, Van Kempem P, Robijn S, Thomeer HJ: Angina bullosa haemorrhagica : post-traumatic swelling in the oral cavity- a case report. J Adv Oral Res. 2020, 11:97-100. 10.1177/2320206820913696 </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Scully C (1992).  The oral cavity. In: Rook AJ, Wilkinson DS, Ebling FJG, eds. Textbook of Dermatology. Blackwell Scientific Publications: Oxford, pp. 2732–2733.</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Singh D, Misra N, Agrawal S, Misra P. Angina bullosa haemorrhagica. BMJ Case Rep. 2013 Feb 8;2013:bcr2012008505. doi: 10.1136/bcr-2012-008505. PMID: 23396938; PMCID: PMC3604492.</a:t>
            </a:r>
          </a:p>
          <a:p>
            <a:pPr marL="342900" lvl="0" indent="-342900">
              <a:buFont typeface="+mj-lt"/>
              <a:buAutoNum type="arabicPeriod"/>
            </a:pPr>
            <a:r>
              <a:rPr lang="en-SA" sz="1400" dirty="0">
                <a:effectLst/>
                <a:latin typeface="Calibri" panose="020F0502020204030204" pitchFamily="34" charset="0"/>
                <a:ea typeface="Calibri" panose="020F0502020204030204" pitchFamily="34" charset="0"/>
                <a:cs typeface="Arial" panose="020B0604020202020204" pitchFamily="34" charset="0"/>
              </a:rPr>
              <a:t>Stephenson P, Lamey PJ, Scully C, Prime SS. Angina bullosa haemorrhagica: clinical and laboratory features in 30 patients. Oral Surg Oral Med Oral Pathol. 1987 May;63(5):560-5. doi: 10.1016/0030-4220(87)90228-3. PMID: 3473377</a:t>
            </a:r>
          </a:p>
        </p:txBody>
      </p:sp>
    </p:spTree>
    <p:extLst>
      <p:ext uri="{BB962C8B-B14F-4D97-AF65-F5344CB8AC3E}">
        <p14:creationId xmlns:p14="http://schemas.microsoft.com/office/powerpoint/2010/main" val="206138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C1D07C-3470-D517-9BD9-2ECEBF48FB14}"/>
              </a:ext>
            </a:extLst>
          </p:cNvPr>
          <p:cNvSpPr>
            <a:spLocks noGrp="1"/>
          </p:cNvSpPr>
          <p:nvPr>
            <p:ph type="title"/>
          </p:nvPr>
        </p:nvSpPr>
        <p:spPr>
          <a:xfrm>
            <a:off x="609600" y="0"/>
            <a:ext cx="5486400" cy="1181100"/>
          </a:xfrm>
        </p:spPr>
        <p:txBody>
          <a:bodyPr vert="horz" lIns="91440" tIns="45720" rIns="91440" bIns="45720" rtlCol="0" anchor="b">
            <a:normAutofit/>
          </a:bodyPr>
          <a:lstStyle/>
          <a:p>
            <a:r>
              <a:rPr lang="en-SA" b="1" dirty="0">
                <a:latin typeface="+mn-lt"/>
              </a:rPr>
              <a:t>Chief complaint</a:t>
            </a:r>
          </a:p>
        </p:txBody>
      </p:sp>
      <p:sp>
        <p:nvSpPr>
          <p:cNvPr id="3" name="Content Placeholder 2">
            <a:extLst>
              <a:ext uri="{FF2B5EF4-FFF2-40B4-BE49-F238E27FC236}">
                <a16:creationId xmlns:a16="http://schemas.microsoft.com/office/drawing/2014/main" id="{C957C877-DCD5-E77A-6310-E0655A479C2C}"/>
              </a:ext>
            </a:extLst>
          </p:cNvPr>
          <p:cNvSpPr>
            <a:spLocks noGrp="1"/>
          </p:cNvSpPr>
          <p:nvPr>
            <p:ph idx="1"/>
          </p:nvPr>
        </p:nvSpPr>
        <p:spPr>
          <a:xfrm>
            <a:off x="947738" y="1783962"/>
            <a:ext cx="9975635" cy="3101983"/>
          </a:xfrm>
        </p:spPr>
        <p:txBody>
          <a:bodyPr anchor="ctr">
            <a:normAutofit/>
          </a:bodyPr>
          <a:lstStyle/>
          <a:p>
            <a:pPr marL="0" indent="0">
              <a:buNone/>
            </a:pPr>
            <a:r>
              <a:rPr lang="en-SA" sz="2400" dirty="0"/>
              <a:t>A 51-year-old caucasian female was referred by her PCP for evaluation and management of </a:t>
            </a:r>
            <a:r>
              <a:rPr lang="en-US" sz="2400" dirty="0"/>
              <a:t>a </a:t>
            </a:r>
            <a:r>
              <a:rPr lang="en-SA" sz="2400" dirty="0"/>
              <a:t>10</a:t>
            </a:r>
            <a:r>
              <a:rPr lang="en-US" sz="2400" dirty="0"/>
              <a:t>-</a:t>
            </a:r>
            <a:r>
              <a:rPr lang="en-SA" sz="2400" dirty="0"/>
              <a:t>year history of </a:t>
            </a:r>
            <a:r>
              <a:rPr lang="en-US" sz="2400" dirty="0"/>
              <a:t>“</a:t>
            </a:r>
            <a:r>
              <a:rPr lang="en-SA" sz="2400" dirty="0"/>
              <a:t>oral blisters</a:t>
            </a:r>
            <a:r>
              <a:rPr lang="en-US" sz="2400" dirty="0"/>
              <a:t>”</a:t>
            </a:r>
            <a:endParaRPr lang="en-SA" sz="2400" dirty="0"/>
          </a:p>
        </p:txBody>
      </p:sp>
    </p:spTree>
    <p:extLst>
      <p:ext uri="{BB962C8B-B14F-4D97-AF65-F5344CB8AC3E}">
        <p14:creationId xmlns:p14="http://schemas.microsoft.com/office/powerpoint/2010/main" val="3015287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72006-F7D6-FE1E-1B39-933A171286D0}"/>
              </a:ext>
            </a:extLst>
          </p:cNvPr>
          <p:cNvSpPr>
            <a:spLocks noGrp="1"/>
          </p:cNvSpPr>
          <p:nvPr>
            <p:ph type="title"/>
          </p:nvPr>
        </p:nvSpPr>
        <p:spPr>
          <a:xfrm>
            <a:off x="609599" y="0"/>
            <a:ext cx="5486399" cy="1204457"/>
          </a:xfrm>
        </p:spPr>
        <p:txBody>
          <a:bodyPr vert="horz" lIns="91440" tIns="45720" rIns="91440" bIns="45720" rtlCol="0" anchor="b">
            <a:normAutofit/>
          </a:bodyPr>
          <a:lstStyle/>
          <a:p>
            <a:r>
              <a:rPr lang="en-SA" b="1" dirty="0">
                <a:latin typeface="+mn-lt"/>
              </a:rPr>
              <a:t>HPI</a:t>
            </a:r>
          </a:p>
        </p:txBody>
      </p:sp>
      <p:sp>
        <p:nvSpPr>
          <p:cNvPr id="3" name="Content Placeholder 2">
            <a:extLst>
              <a:ext uri="{FF2B5EF4-FFF2-40B4-BE49-F238E27FC236}">
                <a16:creationId xmlns:a16="http://schemas.microsoft.com/office/drawing/2014/main" id="{DD380F5C-152A-4E9D-02A8-3F8F55AA33E7}"/>
              </a:ext>
            </a:extLst>
          </p:cNvPr>
          <p:cNvSpPr>
            <a:spLocks noGrp="1"/>
          </p:cNvSpPr>
          <p:nvPr>
            <p:ph idx="1"/>
          </p:nvPr>
        </p:nvSpPr>
        <p:spPr>
          <a:xfrm>
            <a:off x="947738" y="1204457"/>
            <a:ext cx="10123916" cy="5061593"/>
          </a:xfrm>
        </p:spPr>
        <p:txBody>
          <a:bodyPr anchor="ctr">
            <a:noAutofit/>
          </a:bodyPr>
          <a:lstStyle/>
          <a:p>
            <a:pPr>
              <a:buFont typeface="Wingdings" pitchFamily="2" charset="2"/>
              <a:buChar char="§"/>
            </a:pPr>
            <a:r>
              <a:rPr lang="en-SA" sz="2400" dirty="0"/>
              <a:t>Ten</a:t>
            </a:r>
            <a:r>
              <a:rPr lang="en-US" sz="2400" dirty="0"/>
              <a:t>-</a:t>
            </a:r>
            <a:r>
              <a:rPr lang="en-SA" sz="2400" dirty="0"/>
              <a:t>year history of </a:t>
            </a:r>
            <a:r>
              <a:rPr lang="en-US" sz="2400" dirty="0"/>
              <a:t>“oral </a:t>
            </a:r>
            <a:r>
              <a:rPr lang="en-SA" sz="2400" dirty="0"/>
              <a:t>blisters</a:t>
            </a:r>
            <a:r>
              <a:rPr lang="en-US" sz="2400" dirty="0"/>
              <a:t>”</a:t>
            </a:r>
            <a:r>
              <a:rPr lang="en-SA" sz="2400" dirty="0"/>
              <a:t> </a:t>
            </a:r>
            <a:endParaRPr lang="en-US" sz="2400" dirty="0"/>
          </a:p>
          <a:p>
            <a:pPr>
              <a:buFont typeface="Wingdings" pitchFamily="2" charset="2"/>
              <a:buChar char="§"/>
            </a:pPr>
            <a:r>
              <a:rPr lang="en-US" sz="2400" dirty="0"/>
              <a:t>O</a:t>
            </a:r>
            <a:r>
              <a:rPr lang="en-SA" sz="2400" dirty="0"/>
              <a:t>ccurring approximately once a month</a:t>
            </a:r>
            <a:endParaRPr lang="en-US" sz="2400" dirty="0"/>
          </a:p>
          <a:p>
            <a:pPr>
              <a:buFont typeface="Wingdings" pitchFamily="2" charset="2"/>
              <a:buChar char="§"/>
            </a:pPr>
            <a:r>
              <a:rPr lang="en-US" sz="2400" dirty="0"/>
              <a:t>A</a:t>
            </a:r>
            <a:r>
              <a:rPr lang="en-SA" sz="2400" dirty="0"/>
              <a:t>fter eating salty/crunchy food </a:t>
            </a:r>
          </a:p>
          <a:p>
            <a:pPr>
              <a:buFont typeface="Wingdings" pitchFamily="2" charset="2"/>
              <a:buChar char="§"/>
            </a:pPr>
            <a:r>
              <a:rPr lang="en-US" sz="2400" dirty="0"/>
              <a:t>2021: O</a:t>
            </a:r>
            <a:r>
              <a:rPr lang="en-SA" sz="2400" dirty="0"/>
              <a:t>ral surgeon suspected OLP</a:t>
            </a:r>
          </a:p>
          <a:p>
            <a:pPr lvl="1">
              <a:buFont typeface="Wingdings" pitchFamily="2" charset="2"/>
              <a:buChar char="§"/>
            </a:pPr>
            <a:r>
              <a:rPr lang="en-SA" dirty="0"/>
              <a:t>Biopsy of left buccal mucosa performed in</a:t>
            </a:r>
            <a:r>
              <a:rPr lang="en-US" dirty="0"/>
              <a:t> </a:t>
            </a:r>
            <a:r>
              <a:rPr lang="en-SA" dirty="0"/>
              <a:t>July 2021</a:t>
            </a:r>
            <a:endParaRPr lang="en-US" dirty="0"/>
          </a:p>
          <a:p>
            <a:pPr marL="914400" lvl="2" indent="0">
              <a:buNone/>
            </a:pPr>
            <a:r>
              <a:rPr lang="en-SA" sz="2400" dirty="0"/>
              <a:t>“hyperkeratosis with mild cellular atypia and chronic inflammation”</a:t>
            </a:r>
          </a:p>
          <a:p>
            <a:pPr lvl="1">
              <a:buFont typeface="Wingdings" pitchFamily="2" charset="2"/>
              <a:buChar char="§"/>
            </a:pPr>
            <a:r>
              <a:rPr lang="en-SA" dirty="0"/>
              <a:t>No diagnosis</a:t>
            </a:r>
            <a:r>
              <a:rPr lang="en-US" dirty="0"/>
              <a:t> given</a:t>
            </a:r>
          </a:p>
          <a:p>
            <a:pPr lvl="1">
              <a:buFont typeface="Wingdings" pitchFamily="2" charset="2"/>
              <a:buChar char="§"/>
            </a:pPr>
            <a:r>
              <a:rPr lang="en-US" dirty="0"/>
              <a:t>No </a:t>
            </a:r>
            <a:r>
              <a:rPr lang="en-SA" dirty="0"/>
              <a:t>trea</a:t>
            </a:r>
            <a:r>
              <a:rPr lang="en-US" dirty="0"/>
              <a:t>t</a:t>
            </a:r>
            <a:r>
              <a:rPr lang="en-SA" dirty="0"/>
              <a:t>ment</a:t>
            </a:r>
            <a:r>
              <a:rPr lang="en-US" dirty="0"/>
              <a:t> rendered</a:t>
            </a:r>
            <a:endParaRPr lang="en-SA" dirty="0"/>
          </a:p>
          <a:p>
            <a:pPr>
              <a:buFont typeface="Wingdings" pitchFamily="2" charset="2"/>
              <a:buChar char="§"/>
            </a:pPr>
            <a:r>
              <a:rPr lang="en-US" sz="2400" dirty="0"/>
              <a:t>A recent</a:t>
            </a:r>
            <a:r>
              <a:rPr lang="en-SA" sz="2400" dirty="0"/>
              <a:t> blood-filled blister on her right buccal mucosa prompted her to seek care in our clinic</a:t>
            </a:r>
          </a:p>
          <a:p>
            <a:pPr>
              <a:buFont typeface="Wingdings" pitchFamily="2" charset="2"/>
              <a:buChar char="§"/>
            </a:pPr>
            <a:r>
              <a:rPr lang="en-SA" sz="2400" dirty="0"/>
              <a:t>No previous manag</a:t>
            </a:r>
            <a:r>
              <a:rPr lang="en-US" sz="2400" dirty="0"/>
              <a:t>e</a:t>
            </a:r>
            <a:r>
              <a:rPr lang="en-SA" sz="2400" dirty="0"/>
              <a:t>ment was attempted</a:t>
            </a:r>
          </a:p>
        </p:txBody>
      </p:sp>
    </p:spTree>
    <p:extLst>
      <p:ext uri="{BB962C8B-B14F-4D97-AF65-F5344CB8AC3E}">
        <p14:creationId xmlns:p14="http://schemas.microsoft.com/office/powerpoint/2010/main" val="356443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9388-D77F-17FB-48AB-25E24EF5D992}"/>
              </a:ext>
            </a:extLst>
          </p:cNvPr>
          <p:cNvSpPr>
            <a:spLocks noGrp="1"/>
          </p:cNvSpPr>
          <p:nvPr>
            <p:ph type="title"/>
          </p:nvPr>
        </p:nvSpPr>
        <p:spPr>
          <a:xfrm>
            <a:off x="609600" y="0"/>
            <a:ext cx="5486400" cy="1181100"/>
          </a:xfrm>
        </p:spPr>
        <p:txBody>
          <a:bodyPr vert="horz" lIns="91440" tIns="45720" rIns="91440" bIns="45720" rtlCol="0" anchor="b">
            <a:normAutofit/>
          </a:bodyPr>
          <a:lstStyle/>
          <a:p>
            <a:r>
              <a:rPr lang="en-SA" b="1" dirty="0">
                <a:latin typeface="+mn-lt"/>
              </a:rPr>
              <a:t>History</a:t>
            </a:r>
          </a:p>
        </p:txBody>
      </p:sp>
      <p:graphicFrame>
        <p:nvGraphicFramePr>
          <p:cNvPr id="6" name="Table 7">
            <a:extLst>
              <a:ext uri="{FF2B5EF4-FFF2-40B4-BE49-F238E27FC236}">
                <a16:creationId xmlns:a16="http://schemas.microsoft.com/office/drawing/2014/main" id="{6DE54AA5-0CED-48D0-1FF8-C319EEF2E422}"/>
              </a:ext>
            </a:extLst>
          </p:cNvPr>
          <p:cNvGraphicFramePr>
            <a:graphicFrameLocks noGrp="1"/>
          </p:cNvGraphicFramePr>
          <p:nvPr>
            <p:extLst>
              <p:ext uri="{D42A27DB-BD31-4B8C-83A1-F6EECF244321}">
                <p14:modId xmlns:p14="http://schemas.microsoft.com/office/powerpoint/2010/main" val="2508077706"/>
              </p:ext>
            </p:extLst>
          </p:nvPr>
        </p:nvGraphicFramePr>
        <p:xfrm>
          <a:off x="947738" y="1416034"/>
          <a:ext cx="10346338" cy="4852767"/>
        </p:xfrm>
        <a:graphic>
          <a:graphicData uri="http://schemas.openxmlformats.org/drawingml/2006/table">
            <a:tbl>
              <a:tblPr firstRow="1" bandRow="1">
                <a:solidFill>
                  <a:srgbClr val="548CCA"/>
                </a:solidFill>
                <a:tableStyleId>{5C22544A-7EE6-4342-B048-85BDC9FD1C3A}</a:tableStyleId>
              </a:tblPr>
              <a:tblGrid>
                <a:gridCol w="4095692">
                  <a:extLst>
                    <a:ext uri="{9D8B030D-6E8A-4147-A177-3AD203B41FA5}">
                      <a16:colId xmlns:a16="http://schemas.microsoft.com/office/drawing/2014/main" val="2686815315"/>
                    </a:ext>
                  </a:extLst>
                </a:gridCol>
                <a:gridCol w="6250646">
                  <a:extLst>
                    <a:ext uri="{9D8B030D-6E8A-4147-A177-3AD203B41FA5}">
                      <a16:colId xmlns:a16="http://schemas.microsoft.com/office/drawing/2014/main" val="3164920275"/>
                    </a:ext>
                  </a:extLst>
                </a:gridCol>
              </a:tblGrid>
              <a:tr h="479121">
                <a:tc>
                  <a:txBody>
                    <a:bodyPr/>
                    <a:lstStyle/>
                    <a:p>
                      <a:r>
                        <a:rPr lang="en-SA" b="1" dirty="0">
                          <a:solidFill>
                            <a:schemeClr val="bg1"/>
                          </a:solidFill>
                        </a:rPr>
                        <a:t>Medical History</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b="0" dirty="0">
                          <a:solidFill>
                            <a:schemeClr val="tx1"/>
                          </a:solidFill>
                        </a:rPr>
                        <a:t>Hemochromatosis, basal cell carcinoma, dermatitis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985955"/>
                  </a:ext>
                </a:extLst>
              </a:tr>
              <a:tr h="479121">
                <a:tc>
                  <a:txBody>
                    <a:bodyPr/>
                    <a:lstStyle/>
                    <a:p>
                      <a:r>
                        <a:rPr lang="en-SA" b="1" dirty="0">
                          <a:solidFill>
                            <a:schemeClr val="bg1"/>
                          </a:solidFill>
                        </a:rPr>
                        <a:t>Review of systems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b="0" dirty="0">
                          <a:solidFill>
                            <a:schemeClr val="tx1"/>
                          </a:solidFill>
                        </a:rPr>
                        <a:t>No history of rash or bleeding disorders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2455821"/>
                  </a:ext>
                </a:extLst>
              </a:tr>
              <a:tr h="522873">
                <a:tc>
                  <a:txBody>
                    <a:bodyPr/>
                    <a:lstStyle/>
                    <a:p>
                      <a:r>
                        <a:rPr lang="en-SA" b="1" dirty="0">
                          <a:solidFill>
                            <a:schemeClr val="bg1"/>
                          </a:solidFill>
                        </a:rPr>
                        <a:t>Allergies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dirty="0"/>
                        <a:t>Seasonal</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5897873"/>
                  </a:ext>
                </a:extLst>
              </a:tr>
              <a:tr h="522873">
                <a:tc>
                  <a:txBody>
                    <a:bodyPr/>
                    <a:lstStyle/>
                    <a:p>
                      <a:r>
                        <a:rPr lang="en-SA" b="1" dirty="0">
                          <a:solidFill>
                            <a:schemeClr val="bg1"/>
                          </a:solidFill>
                        </a:rPr>
                        <a:t>Adverse drug reactions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dirty="0"/>
                        <a:t>Codeine (vomiting)</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83691"/>
                  </a:ext>
                </a:extLst>
              </a:tr>
              <a:tr h="522873">
                <a:tc>
                  <a:txBody>
                    <a:bodyPr/>
                    <a:lstStyle/>
                    <a:p>
                      <a:r>
                        <a:rPr lang="en-SA" b="1" dirty="0">
                          <a:solidFill>
                            <a:schemeClr val="bg1"/>
                          </a:solidFill>
                        </a:rPr>
                        <a:t>Medications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dirty="0"/>
                        <a:t>Fluticasone spray PRN – do not report pain medications or blood thinners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3072661"/>
                  </a:ext>
                </a:extLst>
              </a:tr>
              <a:tr h="522873">
                <a:tc>
                  <a:txBody>
                    <a:bodyPr/>
                    <a:lstStyle/>
                    <a:p>
                      <a:r>
                        <a:rPr lang="en-SA" b="1" dirty="0">
                          <a:solidFill>
                            <a:schemeClr val="bg1"/>
                          </a:solidFill>
                        </a:rPr>
                        <a:t>Occupation </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dirty="0"/>
                        <a:t>Compliance officer</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2544907"/>
                  </a:ext>
                </a:extLst>
              </a:tr>
              <a:tr h="522873">
                <a:tc>
                  <a:txBody>
                    <a:bodyPr/>
                    <a:lstStyle/>
                    <a:p>
                      <a:r>
                        <a:rPr lang="en-SA" b="1" dirty="0">
                          <a:solidFill>
                            <a:schemeClr val="bg1"/>
                          </a:solidFill>
                        </a:rPr>
                        <a:t>Smoking </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dirty="0"/>
                        <a:t>Denies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84750977"/>
                  </a:ext>
                </a:extLst>
              </a:tr>
              <a:tr h="522873">
                <a:tc>
                  <a:txBody>
                    <a:bodyPr/>
                    <a:lstStyle/>
                    <a:p>
                      <a:r>
                        <a:rPr lang="en-SA" b="1" dirty="0">
                          <a:solidFill>
                            <a:schemeClr val="bg1"/>
                          </a:solidFill>
                        </a:rPr>
                        <a:t>Alcohol</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dirty="0"/>
                        <a:t>1-3 glasses per month</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3321951"/>
                  </a:ext>
                </a:extLst>
              </a:tr>
              <a:tr h="522873">
                <a:tc>
                  <a:txBody>
                    <a:bodyPr/>
                    <a:lstStyle/>
                    <a:p>
                      <a:r>
                        <a:rPr lang="en-SA" b="1" dirty="0">
                          <a:solidFill>
                            <a:schemeClr val="bg1"/>
                          </a:solidFill>
                        </a:rPr>
                        <a:t>Family history</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4F89C9"/>
                    </a:solidFill>
                  </a:tcPr>
                </a:tc>
                <a:tc>
                  <a:txBody>
                    <a:bodyPr/>
                    <a:lstStyle/>
                    <a:p>
                      <a:r>
                        <a:rPr lang="en-SA" dirty="0"/>
                        <a:t>Mother: skin cancer; Father: cardiac bypass surgery – no bleeding disorders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8168368"/>
                  </a:ext>
                </a:extLst>
              </a:tr>
            </a:tbl>
          </a:graphicData>
        </a:graphic>
      </p:graphicFrame>
    </p:spTree>
    <p:extLst>
      <p:ext uri="{BB962C8B-B14F-4D97-AF65-F5344CB8AC3E}">
        <p14:creationId xmlns:p14="http://schemas.microsoft.com/office/powerpoint/2010/main" val="65368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7DDB-F50B-0788-036C-B6917CFB763F}"/>
              </a:ext>
            </a:extLst>
          </p:cNvPr>
          <p:cNvSpPr>
            <a:spLocks noGrp="1"/>
          </p:cNvSpPr>
          <p:nvPr>
            <p:ph type="title"/>
          </p:nvPr>
        </p:nvSpPr>
        <p:spPr>
          <a:xfrm>
            <a:off x="609600" y="0"/>
            <a:ext cx="5486400" cy="1181099"/>
          </a:xfrm>
        </p:spPr>
        <p:txBody>
          <a:bodyPr vert="horz" lIns="91440" tIns="45720" rIns="91440" bIns="45720" rtlCol="0" anchor="b">
            <a:normAutofit/>
          </a:bodyPr>
          <a:lstStyle/>
          <a:p>
            <a:r>
              <a:rPr lang="en-SA" b="1" dirty="0">
                <a:latin typeface="+mn-lt"/>
              </a:rPr>
              <a:t>Extra-oral Examination</a:t>
            </a:r>
          </a:p>
        </p:txBody>
      </p:sp>
      <p:pic>
        <p:nvPicPr>
          <p:cNvPr id="5" name="Picture 4" descr="A close-up of a person's chest&#10;&#10;Description automatically generated with medium confidence">
            <a:extLst>
              <a:ext uri="{FF2B5EF4-FFF2-40B4-BE49-F238E27FC236}">
                <a16:creationId xmlns:a16="http://schemas.microsoft.com/office/drawing/2014/main" id="{8B07A1A9-E064-1C71-2057-FD9773005C46}"/>
              </a:ext>
            </a:extLst>
          </p:cNvPr>
          <p:cNvPicPr>
            <a:picLocks noChangeAspect="1"/>
          </p:cNvPicPr>
          <p:nvPr/>
        </p:nvPicPr>
        <p:blipFill>
          <a:blip r:embed="rId3"/>
          <a:stretch>
            <a:fillRect/>
          </a:stretch>
        </p:blipFill>
        <p:spPr>
          <a:xfrm>
            <a:off x="2300085" y="1181100"/>
            <a:ext cx="7591830" cy="5061219"/>
          </a:xfrm>
          <a:prstGeom prst="rect">
            <a:avLst/>
          </a:prstGeom>
        </p:spPr>
      </p:pic>
    </p:spTree>
    <p:extLst>
      <p:ext uri="{BB962C8B-B14F-4D97-AF65-F5344CB8AC3E}">
        <p14:creationId xmlns:p14="http://schemas.microsoft.com/office/powerpoint/2010/main" val="17048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E77EA38-4F17-9936-BC0D-3DF92CB6361B}"/>
              </a:ext>
            </a:extLst>
          </p:cNvPr>
          <p:cNvSpPr>
            <a:spLocks noGrp="1"/>
          </p:cNvSpPr>
          <p:nvPr>
            <p:ph type="body" idx="1"/>
          </p:nvPr>
        </p:nvSpPr>
        <p:spPr>
          <a:xfrm>
            <a:off x="3960876" y="5733049"/>
            <a:ext cx="4270248" cy="704087"/>
          </a:xfrm>
        </p:spPr>
        <p:txBody>
          <a:bodyPr>
            <a:normAutofit/>
          </a:bodyPr>
          <a:lstStyle/>
          <a:p>
            <a:r>
              <a:rPr lang="en-SA" sz="2400" b="1" cap="none" dirty="0">
                <a:solidFill>
                  <a:schemeClr val="tx1"/>
                </a:solidFill>
              </a:rPr>
              <a:t>First visit</a:t>
            </a:r>
          </a:p>
        </p:txBody>
      </p:sp>
      <p:pic>
        <p:nvPicPr>
          <p:cNvPr id="13" name="Content Placeholder 12">
            <a:extLst>
              <a:ext uri="{FF2B5EF4-FFF2-40B4-BE49-F238E27FC236}">
                <a16:creationId xmlns:a16="http://schemas.microsoft.com/office/drawing/2014/main" id="{43C3FF6B-C814-ABEA-1BCA-45265FE28C7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8867" r="37050" b="4487"/>
          <a:stretch/>
        </p:blipFill>
        <p:spPr>
          <a:xfrm>
            <a:off x="6150158" y="1181099"/>
            <a:ext cx="5232474" cy="4801405"/>
          </a:xfrm>
          <a:prstGeom prst="rect">
            <a:avLst/>
          </a:prstGeom>
        </p:spPr>
      </p:pic>
      <p:sp>
        <p:nvSpPr>
          <p:cNvPr id="2" name="Title 1">
            <a:extLst>
              <a:ext uri="{FF2B5EF4-FFF2-40B4-BE49-F238E27FC236}">
                <a16:creationId xmlns:a16="http://schemas.microsoft.com/office/drawing/2014/main" id="{49E92EAD-8A12-5BA5-7251-D364B8355AE2}"/>
              </a:ext>
            </a:extLst>
          </p:cNvPr>
          <p:cNvSpPr>
            <a:spLocks noGrp="1"/>
          </p:cNvSpPr>
          <p:nvPr>
            <p:ph type="title"/>
          </p:nvPr>
        </p:nvSpPr>
        <p:spPr>
          <a:xfrm>
            <a:off x="609599" y="171400"/>
            <a:ext cx="5432245" cy="1009700"/>
          </a:xfrm>
        </p:spPr>
        <p:txBody>
          <a:bodyPr vert="horz" lIns="91440" tIns="45720" rIns="91440" bIns="45720" rtlCol="0" anchor="b">
            <a:normAutofit/>
          </a:bodyPr>
          <a:lstStyle/>
          <a:p>
            <a:r>
              <a:rPr lang="en-SA" b="1" dirty="0">
                <a:latin typeface="+mn-lt"/>
              </a:rPr>
              <a:t>Intra-oral Examination</a:t>
            </a:r>
          </a:p>
        </p:txBody>
      </p:sp>
      <p:pic>
        <p:nvPicPr>
          <p:cNvPr id="14" name="Picture 13">
            <a:extLst>
              <a:ext uri="{FF2B5EF4-FFF2-40B4-BE49-F238E27FC236}">
                <a16:creationId xmlns:a16="http://schemas.microsoft.com/office/drawing/2014/main" id="{A59C05D0-96AE-9582-B360-864368258A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17" t="8474" r="24091" b="8112"/>
          <a:stretch/>
        </p:blipFill>
        <p:spPr>
          <a:xfrm>
            <a:off x="809370" y="1181100"/>
            <a:ext cx="5232474" cy="4801405"/>
          </a:xfrm>
          <a:prstGeom prst="rect">
            <a:avLst/>
          </a:prstGeom>
        </p:spPr>
      </p:pic>
    </p:spTree>
    <p:extLst>
      <p:ext uri="{BB962C8B-B14F-4D97-AF65-F5344CB8AC3E}">
        <p14:creationId xmlns:p14="http://schemas.microsoft.com/office/powerpoint/2010/main" val="1638754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2EAD-8A12-5BA5-7251-D364B8355AE2}"/>
              </a:ext>
            </a:extLst>
          </p:cNvPr>
          <p:cNvSpPr>
            <a:spLocks noGrp="1"/>
          </p:cNvSpPr>
          <p:nvPr>
            <p:ph type="title"/>
          </p:nvPr>
        </p:nvSpPr>
        <p:spPr>
          <a:xfrm>
            <a:off x="609599" y="0"/>
            <a:ext cx="5432245" cy="1181100"/>
          </a:xfrm>
        </p:spPr>
        <p:txBody>
          <a:bodyPr vert="horz" lIns="91440" tIns="45720" rIns="91440" bIns="45720" rtlCol="0" anchor="b">
            <a:normAutofit/>
          </a:bodyPr>
          <a:lstStyle/>
          <a:p>
            <a:r>
              <a:rPr lang="en-SA" b="1" dirty="0">
                <a:latin typeface="+mn-lt"/>
              </a:rPr>
              <a:t>Intra-oral Examination</a:t>
            </a:r>
          </a:p>
        </p:txBody>
      </p:sp>
      <p:sp>
        <p:nvSpPr>
          <p:cNvPr id="7" name="Text Placeholder 10">
            <a:extLst>
              <a:ext uri="{FF2B5EF4-FFF2-40B4-BE49-F238E27FC236}">
                <a16:creationId xmlns:a16="http://schemas.microsoft.com/office/drawing/2014/main" id="{8E47B7D7-3AC3-6590-7B08-FB60A8E51EA6}"/>
              </a:ext>
            </a:extLst>
          </p:cNvPr>
          <p:cNvSpPr txBox="1">
            <a:spLocks/>
          </p:cNvSpPr>
          <p:nvPr/>
        </p:nvSpPr>
        <p:spPr>
          <a:xfrm>
            <a:off x="3960876" y="5970452"/>
            <a:ext cx="4270248" cy="390796"/>
          </a:xfrm>
          <a:prstGeom prst="rect">
            <a:avLst/>
          </a:prstGeom>
        </p:spPr>
        <p:txBody>
          <a:bodyPr vert="horz" lIns="91440" tIns="45720" rIns="91440" bIns="45720" rtlCol="0" anchor="b" anchorCtr="1">
            <a:normAutofit fontScale="92500" lnSpcReduction="20000"/>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r>
              <a:rPr lang="en-SA" sz="2400" b="1" cap="none" dirty="0">
                <a:solidFill>
                  <a:schemeClr val="tx1"/>
                </a:solidFill>
              </a:rPr>
              <a:t>4-month follow up</a:t>
            </a:r>
          </a:p>
        </p:txBody>
      </p:sp>
      <p:pic>
        <p:nvPicPr>
          <p:cNvPr id="8" name="Picture 7">
            <a:extLst>
              <a:ext uri="{FF2B5EF4-FFF2-40B4-BE49-F238E27FC236}">
                <a16:creationId xmlns:a16="http://schemas.microsoft.com/office/drawing/2014/main" id="{F5D6AF49-ED7C-CE88-FD9B-18BAFBB807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54" t="13663" r="37666" b="8239"/>
          <a:stretch/>
        </p:blipFill>
        <p:spPr bwMode="auto">
          <a:xfrm>
            <a:off x="8333739" y="1461265"/>
            <a:ext cx="3681527" cy="3935470"/>
          </a:xfrm>
          <a:prstGeom prst="rect">
            <a:avLst/>
          </a:prstGeom>
          <a:noFill/>
          <a:ln>
            <a:noFill/>
          </a:ln>
        </p:spPr>
      </p:pic>
      <p:pic>
        <p:nvPicPr>
          <p:cNvPr id="9" name="Picture 8">
            <a:extLst>
              <a:ext uri="{FF2B5EF4-FFF2-40B4-BE49-F238E27FC236}">
                <a16:creationId xmlns:a16="http://schemas.microsoft.com/office/drawing/2014/main" id="{8895B2BF-5FB0-12D5-7668-DE33EBC86A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35" r="22751"/>
          <a:stretch/>
        </p:blipFill>
        <p:spPr bwMode="auto">
          <a:xfrm>
            <a:off x="160968" y="1461265"/>
            <a:ext cx="3681527" cy="3935470"/>
          </a:xfrm>
          <a:prstGeom prst="rect">
            <a:avLst/>
          </a:prstGeom>
          <a:noFill/>
          <a:ln>
            <a:noFill/>
          </a:ln>
        </p:spPr>
      </p:pic>
      <p:pic>
        <p:nvPicPr>
          <p:cNvPr id="4" name="Picture 3" descr="Close-up of a person's mouth&#10;&#10;Description automatically generated with medium confidence">
            <a:extLst>
              <a:ext uri="{FF2B5EF4-FFF2-40B4-BE49-F238E27FC236}">
                <a16:creationId xmlns:a16="http://schemas.microsoft.com/office/drawing/2014/main" id="{871B6B04-1647-1410-5AD7-9AC6733D1780}"/>
              </a:ext>
            </a:extLst>
          </p:cNvPr>
          <p:cNvPicPr>
            <a:picLocks noChangeAspect="1"/>
          </p:cNvPicPr>
          <p:nvPr/>
        </p:nvPicPr>
        <p:blipFill rotWithShape="1">
          <a:blip r:embed="rId5"/>
          <a:srcRect l="16349" r="11313"/>
          <a:stretch/>
        </p:blipFill>
        <p:spPr>
          <a:xfrm>
            <a:off x="3960876" y="1461265"/>
            <a:ext cx="4270248" cy="3935470"/>
          </a:xfrm>
          <a:prstGeom prst="rect">
            <a:avLst/>
          </a:prstGeom>
        </p:spPr>
      </p:pic>
    </p:spTree>
    <p:extLst>
      <p:ext uri="{BB962C8B-B14F-4D97-AF65-F5344CB8AC3E}">
        <p14:creationId xmlns:p14="http://schemas.microsoft.com/office/powerpoint/2010/main" val="2546310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C313368C-DEE0-8100-2380-B7DB5FFDAF17}"/>
              </a:ext>
            </a:extLst>
          </p:cNvPr>
          <p:cNvPicPr>
            <a:picLocks noChangeAspect="1"/>
          </p:cNvPicPr>
          <p:nvPr/>
        </p:nvPicPr>
        <p:blipFill>
          <a:blip r:embed="rId3"/>
          <a:stretch>
            <a:fillRect/>
          </a:stretch>
        </p:blipFill>
        <p:spPr>
          <a:xfrm>
            <a:off x="6255535" y="3348224"/>
            <a:ext cx="4727047" cy="3178938"/>
          </a:xfrm>
          <a:prstGeom prst="rect">
            <a:avLst/>
          </a:prstGeom>
        </p:spPr>
      </p:pic>
      <p:pic>
        <p:nvPicPr>
          <p:cNvPr id="7" name="Content Placeholder 4" descr="A picture containing pink&#10;&#10;Description automatically generated">
            <a:extLst>
              <a:ext uri="{FF2B5EF4-FFF2-40B4-BE49-F238E27FC236}">
                <a16:creationId xmlns:a16="http://schemas.microsoft.com/office/drawing/2014/main" id="{D475D09F-A699-094F-86E2-1F5BB3285F65}"/>
              </a:ext>
            </a:extLst>
          </p:cNvPr>
          <p:cNvPicPr>
            <a:picLocks noChangeAspect="1"/>
          </p:cNvPicPr>
          <p:nvPr/>
        </p:nvPicPr>
        <p:blipFill>
          <a:blip r:embed="rId4"/>
          <a:stretch>
            <a:fillRect/>
          </a:stretch>
        </p:blipFill>
        <p:spPr>
          <a:xfrm>
            <a:off x="6255535" y="169286"/>
            <a:ext cx="4721311" cy="3178938"/>
          </a:xfrm>
          <a:prstGeom prst="rect">
            <a:avLst/>
          </a:prstGeom>
        </p:spPr>
      </p:pic>
      <p:sp>
        <p:nvSpPr>
          <p:cNvPr id="2" name="Title 1">
            <a:extLst>
              <a:ext uri="{FF2B5EF4-FFF2-40B4-BE49-F238E27FC236}">
                <a16:creationId xmlns:a16="http://schemas.microsoft.com/office/drawing/2014/main" id="{C09BB0AC-2F0C-54A8-5324-E1A6957C079F}"/>
              </a:ext>
            </a:extLst>
          </p:cNvPr>
          <p:cNvSpPr>
            <a:spLocks noGrp="1"/>
          </p:cNvSpPr>
          <p:nvPr>
            <p:ph type="title"/>
          </p:nvPr>
        </p:nvSpPr>
        <p:spPr>
          <a:xfrm>
            <a:off x="609600" y="145972"/>
            <a:ext cx="5486400" cy="1035127"/>
          </a:xfrm>
        </p:spPr>
        <p:txBody>
          <a:bodyPr vert="horz" lIns="91440" tIns="45720" rIns="91440" bIns="45720" rtlCol="0" anchor="b">
            <a:normAutofit/>
          </a:bodyPr>
          <a:lstStyle/>
          <a:p>
            <a:r>
              <a:rPr lang="en-SA" b="1">
                <a:latin typeface="+mn-lt"/>
              </a:rPr>
              <a:t>Differential Diagnos</a:t>
            </a:r>
            <a:r>
              <a:rPr lang="en-US" b="1">
                <a:latin typeface="+mn-lt"/>
              </a:rPr>
              <a:t>i</a:t>
            </a:r>
            <a:r>
              <a:rPr lang="en-SA" b="1">
                <a:latin typeface="+mn-lt"/>
              </a:rPr>
              <a:t>s </a:t>
            </a:r>
            <a:endParaRPr lang="en-SA" b="1" dirty="0">
              <a:latin typeface="+mn-lt"/>
            </a:endParaRPr>
          </a:p>
        </p:txBody>
      </p:sp>
      <p:sp>
        <p:nvSpPr>
          <p:cNvPr id="3" name="Content Placeholder 2">
            <a:extLst>
              <a:ext uri="{FF2B5EF4-FFF2-40B4-BE49-F238E27FC236}">
                <a16:creationId xmlns:a16="http://schemas.microsoft.com/office/drawing/2014/main" id="{AF50A51A-ACE1-1B0A-566C-50C6BAFF4341}"/>
              </a:ext>
            </a:extLst>
          </p:cNvPr>
          <p:cNvSpPr>
            <a:spLocks noGrp="1"/>
          </p:cNvSpPr>
          <p:nvPr>
            <p:ph idx="1"/>
          </p:nvPr>
        </p:nvSpPr>
        <p:spPr>
          <a:xfrm>
            <a:off x="966577" y="1408000"/>
            <a:ext cx="7863057" cy="4137524"/>
          </a:xfrm>
        </p:spPr>
        <p:txBody>
          <a:bodyPr anchor="ctr">
            <a:normAutofit/>
          </a:bodyPr>
          <a:lstStyle/>
          <a:p>
            <a:r>
              <a:rPr lang="en-US" sz="2400" dirty="0"/>
              <a:t>Mucosal conditions:</a:t>
            </a:r>
          </a:p>
          <a:p>
            <a:pPr lvl="1"/>
            <a:r>
              <a:rPr lang="en-US" dirty="0"/>
              <a:t>Pemphigus vulgaris</a:t>
            </a:r>
            <a:endParaRPr lang="en-SA" dirty="0"/>
          </a:p>
          <a:p>
            <a:pPr lvl="1"/>
            <a:r>
              <a:rPr lang="en-SA" dirty="0"/>
              <a:t>Mucous membrane pemphigoid </a:t>
            </a:r>
          </a:p>
          <a:p>
            <a:pPr lvl="1"/>
            <a:r>
              <a:rPr lang="en-SA" dirty="0"/>
              <a:t>Oral lichen planus</a:t>
            </a:r>
            <a:endParaRPr lang="en-US" dirty="0"/>
          </a:p>
          <a:p>
            <a:r>
              <a:rPr lang="en-US" sz="2400" dirty="0"/>
              <a:t>Bleeding disorders</a:t>
            </a:r>
          </a:p>
          <a:p>
            <a:r>
              <a:rPr lang="en-US" sz="2400" dirty="0"/>
              <a:t>Angina bullosa hemorrhagica </a:t>
            </a:r>
          </a:p>
        </p:txBody>
      </p:sp>
      <p:sp>
        <p:nvSpPr>
          <p:cNvPr id="9" name="TextBox 8">
            <a:extLst>
              <a:ext uri="{FF2B5EF4-FFF2-40B4-BE49-F238E27FC236}">
                <a16:creationId xmlns:a16="http://schemas.microsoft.com/office/drawing/2014/main" id="{FB50459F-FEC3-5167-D4D7-FC05A7DDEB41}"/>
              </a:ext>
            </a:extLst>
          </p:cNvPr>
          <p:cNvSpPr txBox="1"/>
          <p:nvPr/>
        </p:nvSpPr>
        <p:spPr>
          <a:xfrm>
            <a:off x="6185041" y="419311"/>
            <a:ext cx="538619" cy="369332"/>
          </a:xfrm>
          <a:prstGeom prst="rect">
            <a:avLst/>
          </a:prstGeom>
          <a:noFill/>
        </p:spPr>
        <p:txBody>
          <a:bodyPr wrap="square" rtlCol="0">
            <a:spAutoFit/>
          </a:bodyPr>
          <a:lstStyle/>
          <a:p>
            <a:r>
              <a:rPr lang="en-SA" dirty="0"/>
              <a:t>x40</a:t>
            </a:r>
          </a:p>
        </p:txBody>
      </p:sp>
      <p:sp>
        <p:nvSpPr>
          <p:cNvPr id="10" name="TextBox 9">
            <a:extLst>
              <a:ext uri="{FF2B5EF4-FFF2-40B4-BE49-F238E27FC236}">
                <a16:creationId xmlns:a16="http://schemas.microsoft.com/office/drawing/2014/main" id="{0CA5A23F-48A7-1DA2-9971-6D6916B27D51}"/>
              </a:ext>
            </a:extLst>
          </p:cNvPr>
          <p:cNvSpPr txBox="1"/>
          <p:nvPr/>
        </p:nvSpPr>
        <p:spPr>
          <a:xfrm>
            <a:off x="6185041" y="3387272"/>
            <a:ext cx="739036" cy="369332"/>
          </a:xfrm>
          <a:prstGeom prst="rect">
            <a:avLst/>
          </a:prstGeom>
          <a:noFill/>
        </p:spPr>
        <p:txBody>
          <a:bodyPr wrap="square" rtlCol="0">
            <a:spAutoFit/>
          </a:bodyPr>
          <a:lstStyle/>
          <a:p>
            <a:r>
              <a:rPr lang="en-SA" dirty="0"/>
              <a:t>x100</a:t>
            </a:r>
          </a:p>
        </p:txBody>
      </p:sp>
      <mc:AlternateContent xmlns:mc="http://schemas.openxmlformats.org/markup-compatibility/2006" xmlns:a14="http://schemas.microsoft.com/office/drawing/2010/main">
        <mc:Choice Requires="a14">
          <p:graphicFrame>
            <p:nvGraphicFramePr>
              <p:cNvPr id="6" name="Table 7">
                <a:extLst>
                  <a:ext uri="{FF2B5EF4-FFF2-40B4-BE49-F238E27FC236}">
                    <a16:creationId xmlns:a16="http://schemas.microsoft.com/office/drawing/2014/main" id="{11741CFE-9F70-8D49-C607-DCE47016173C}"/>
                  </a:ext>
                </a:extLst>
              </p:cNvPr>
              <p:cNvGraphicFramePr>
                <a:graphicFrameLocks noGrp="1"/>
              </p:cNvGraphicFramePr>
              <p:nvPr>
                <p:extLst>
                  <p:ext uri="{D42A27DB-BD31-4B8C-83A1-F6EECF244321}">
                    <p14:modId xmlns:p14="http://schemas.microsoft.com/office/powerpoint/2010/main" val="3460749992"/>
                  </p:ext>
                </p:extLst>
              </p:nvPr>
            </p:nvGraphicFramePr>
            <p:xfrm>
              <a:off x="6096000" y="1429022"/>
              <a:ext cx="5218464" cy="4095480"/>
            </p:xfrm>
            <a:graphic>
              <a:graphicData uri="http://schemas.openxmlformats.org/drawingml/2006/table">
                <a:tbl>
                  <a:tblPr firstRow="1" bandRow="1">
                    <a:tableStyleId>{7DF18680-E054-41AD-8BC1-D1AEF772440D}</a:tableStyleId>
                  </a:tblPr>
                  <a:tblGrid>
                    <a:gridCol w="2068818">
                      <a:extLst>
                        <a:ext uri="{9D8B030D-6E8A-4147-A177-3AD203B41FA5}">
                          <a16:colId xmlns:a16="http://schemas.microsoft.com/office/drawing/2014/main" val="2686815315"/>
                        </a:ext>
                      </a:extLst>
                    </a:gridCol>
                    <a:gridCol w="2197412">
                      <a:extLst>
                        <a:ext uri="{9D8B030D-6E8A-4147-A177-3AD203B41FA5}">
                          <a16:colId xmlns:a16="http://schemas.microsoft.com/office/drawing/2014/main" val="3823283929"/>
                        </a:ext>
                      </a:extLst>
                    </a:gridCol>
                    <a:gridCol w="952234">
                      <a:extLst>
                        <a:ext uri="{9D8B030D-6E8A-4147-A177-3AD203B41FA5}">
                          <a16:colId xmlns:a16="http://schemas.microsoft.com/office/drawing/2014/main" val="3164920275"/>
                        </a:ext>
                      </a:extLst>
                    </a:gridCol>
                  </a:tblGrid>
                  <a:tr h="479121">
                    <a:tc>
                      <a:txBody>
                        <a:bodyPr/>
                        <a:lstStyle/>
                        <a:p>
                          <a:r>
                            <a:rPr lang="en-SA" sz="2400" b="1" dirty="0">
                              <a:solidFill>
                                <a:schemeClr val="bg1"/>
                              </a:solidFill>
                            </a:rPr>
                            <a:t>Test</a:t>
                          </a:r>
                        </a:p>
                      </a:txBody>
                      <a:tcPr/>
                    </a:tc>
                    <a:tc>
                      <a:txBody>
                        <a:bodyPr/>
                        <a:lstStyle/>
                        <a:p>
                          <a:r>
                            <a:rPr lang="en-SA" sz="2400" b="1" dirty="0">
                              <a:solidFill>
                                <a:schemeClr val="bg1"/>
                              </a:solidFill>
                            </a:rPr>
                            <a:t>Reference</a:t>
                          </a:r>
                        </a:p>
                      </a:txBody>
                      <a:tcPr/>
                    </a:tc>
                    <a:tc>
                      <a:txBody>
                        <a:bodyPr/>
                        <a:lstStyle/>
                        <a:p>
                          <a:r>
                            <a:rPr lang="en-SA" sz="2400" b="1" dirty="0">
                              <a:solidFill>
                                <a:schemeClr val="bg1"/>
                              </a:solidFill>
                            </a:rPr>
                            <a:t>Value</a:t>
                          </a:r>
                        </a:p>
                      </a:txBody>
                      <a:tcPr/>
                    </a:tc>
                    <a:extLst>
                      <a:ext uri="{0D108BD9-81ED-4DB2-BD59-A6C34878D82A}">
                        <a16:rowId xmlns:a16="http://schemas.microsoft.com/office/drawing/2014/main" val="3398125604"/>
                      </a:ext>
                    </a:extLst>
                  </a:tr>
                  <a:tr h="479121">
                    <a:tc>
                      <a:txBody>
                        <a:bodyPr/>
                        <a:lstStyle/>
                        <a:p>
                          <a:r>
                            <a:rPr lang="en-SA" sz="2400" b="1" dirty="0">
                              <a:solidFill>
                                <a:schemeClr val="tx1"/>
                              </a:solidFill>
                            </a:rPr>
                            <a:t>Lymphocytes</a:t>
                          </a:r>
                        </a:p>
                      </a:txBody>
                      <a:tcPr/>
                    </a:tc>
                    <a:tc>
                      <a:txBody>
                        <a:bodyPr/>
                        <a:lstStyle/>
                        <a:p>
                          <a:r>
                            <a:rPr lang="en-SA" sz="2400" b="0" dirty="0">
                              <a:solidFill>
                                <a:schemeClr val="tx1"/>
                              </a:solidFill>
                            </a:rPr>
                            <a:t>1.00-5.00K/uL</a:t>
                          </a:r>
                          <a:endParaRPr lang="en-SA" sz="2400" b="0" dirty="0">
                            <a:solidFill>
                              <a:schemeClr val="tx1"/>
                            </a:solidFill>
                            <a:latin typeface="+mn-lt"/>
                          </a:endParaRPr>
                        </a:p>
                      </a:txBody>
                      <a:tcPr/>
                    </a:tc>
                    <a:tc>
                      <a:txBody>
                        <a:bodyPr/>
                        <a:lstStyle/>
                        <a:p>
                          <a:r>
                            <a:rPr lang="en-SA" sz="2400" b="1" dirty="0">
                              <a:solidFill>
                                <a:schemeClr val="tx1"/>
                              </a:solidFill>
                            </a:rPr>
                            <a:t>1.27</a:t>
                          </a:r>
                        </a:p>
                      </a:txBody>
                      <a:tcPr/>
                    </a:tc>
                    <a:extLst>
                      <a:ext uri="{0D108BD9-81ED-4DB2-BD59-A6C34878D82A}">
                        <a16:rowId xmlns:a16="http://schemas.microsoft.com/office/drawing/2014/main" val="161985955"/>
                      </a:ext>
                    </a:extLst>
                  </a:tr>
                  <a:tr h="522873">
                    <a:tc>
                      <a:txBody>
                        <a:bodyPr/>
                        <a:lstStyle/>
                        <a:p>
                          <a:r>
                            <a:rPr lang="en-SA" sz="2400" b="1" dirty="0">
                              <a:solidFill>
                                <a:schemeClr val="tx1"/>
                              </a:solidFill>
                            </a:rPr>
                            <a:t>RBC</a:t>
                          </a:r>
                        </a:p>
                      </a:txBody>
                      <a:tcPr/>
                    </a:tc>
                    <a:tc>
                      <a:txBody>
                        <a:bodyPr/>
                        <a:lstStyle/>
                        <a:p>
                          <a:r>
                            <a:rPr lang="en-SA" sz="2400" b="0" dirty="0">
                              <a:solidFill>
                                <a:schemeClr val="tx1"/>
                              </a:solidFill>
                            </a:rPr>
                            <a:t>4.00-5.20 m/uL</a:t>
                          </a:r>
                          <a:endParaRPr lang="en-SA" sz="2400" b="0" dirty="0">
                            <a:solidFill>
                              <a:schemeClr val="tx1"/>
                            </a:solidFill>
                            <a:latin typeface="+mn-lt"/>
                          </a:endParaRPr>
                        </a:p>
                      </a:txBody>
                      <a:tcPr/>
                    </a:tc>
                    <a:tc>
                      <a:txBody>
                        <a:bodyPr/>
                        <a:lstStyle/>
                        <a:p>
                          <a:r>
                            <a:rPr lang="en-SA" sz="2400" b="1" dirty="0"/>
                            <a:t>4.72</a:t>
                          </a:r>
                        </a:p>
                      </a:txBody>
                      <a:tcPr/>
                    </a:tc>
                    <a:extLst>
                      <a:ext uri="{0D108BD9-81ED-4DB2-BD59-A6C34878D82A}">
                        <a16:rowId xmlns:a16="http://schemas.microsoft.com/office/drawing/2014/main" val="1535897873"/>
                      </a:ext>
                    </a:extLst>
                  </a:tr>
                  <a:tr h="522873">
                    <a:tc>
                      <a:txBody>
                        <a:bodyPr/>
                        <a:lstStyle/>
                        <a:p>
                          <a:r>
                            <a:rPr lang="en-SA" sz="2400" b="1" dirty="0">
                              <a:solidFill>
                                <a:schemeClr val="tx1"/>
                              </a:solidFill>
                            </a:rPr>
                            <a:t>WBC</a:t>
                          </a:r>
                        </a:p>
                      </a:txBody>
                      <a:tcPr/>
                    </a:tc>
                    <a:tc>
                      <a:txBody>
                        <a:bodyPr/>
                        <a:lstStyle/>
                        <a:p>
                          <a:r>
                            <a:rPr lang="en-SA" sz="2400" b="0" dirty="0">
                              <a:solidFill>
                                <a:schemeClr val="tx1"/>
                              </a:solidFill>
                            </a:rPr>
                            <a:t>4.00-11.00K/uL</a:t>
                          </a:r>
                          <a:endParaRPr lang="en-SA" sz="2400" b="0" dirty="0">
                            <a:solidFill>
                              <a:schemeClr val="tx1"/>
                            </a:solidFill>
                            <a:latin typeface="+mn-lt"/>
                          </a:endParaRPr>
                        </a:p>
                      </a:txBody>
                      <a:tcPr/>
                    </a:tc>
                    <a:tc>
                      <a:txBody>
                        <a:bodyPr/>
                        <a:lstStyle/>
                        <a:p>
                          <a:r>
                            <a:rPr lang="en-SA" sz="2400" b="1" dirty="0"/>
                            <a:t>6.16</a:t>
                          </a:r>
                        </a:p>
                      </a:txBody>
                      <a:tcPr/>
                    </a:tc>
                    <a:extLst>
                      <a:ext uri="{0D108BD9-81ED-4DB2-BD59-A6C34878D82A}">
                        <a16:rowId xmlns:a16="http://schemas.microsoft.com/office/drawing/2014/main" val="1799783691"/>
                      </a:ext>
                    </a:extLst>
                  </a:tr>
                  <a:tr h="522873">
                    <a:tc>
                      <a:txBody>
                        <a:bodyPr/>
                        <a:lstStyle/>
                        <a:p>
                          <a:r>
                            <a:rPr lang="en-SA" sz="2400" b="1" dirty="0">
                              <a:solidFill>
                                <a:schemeClr val="tx1"/>
                              </a:solidFill>
                            </a:rPr>
                            <a:t>Platelet count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A" sz="2400" b="0" dirty="0">
                              <a:solidFill>
                                <a:schemeClr val="tx1"/>
                              </a:solidFill>
                            </a:rPr>
                            <a:t>150-450 K/uL</a:t>
                          </a:r>
                          <a:endParaRPr lang="en-SA" sz="2400" b="0" dirty="0">
                            <a:solidFill>
                              <a:schemeClr val="tx1"/>
                            </a:solidFill>
                            <a:latin typeface="+mn-lt"/>
                          </a:endParaRPr>
                        </a:p>
                      </a:txBody>
                      <a:tcPr/>
                    </a:tc>
                    <a:tc>
                      <a:txBody>
                        <a:bodyPr/>
                        <a:lstStyle/>
                        <a:p>
                          <a:r>
                            <a:rPr lang="en-SA" sz="2400" b="1" dirty="0"/>
                            <a:t>191</a:t>
                          </a:r>
                        </a:p>
                      </a:txBody>
                      <a:tcPr/>
                    </a:tc>
                    <a:extLst>
                      <a:ext uri="{0D108BD9-81ED-4DB2-BD59-A6C34878D82A}">
                        <a16:rowId xmlns:a16="http://schemas.microsoft.com/office/drawing/2014/main" val="1803072661"/>
                      </a:ext>
                    </a:extLst>
                  </a:tr>
                  <a:tr h="522873">
                    <a:tc>
                      <a:txBody>
                        <a:bodyPr/>
                        <a:lstStyle/>
                        <a:p>
                          <a:r>
                            <a:rPr lang="en-SA" sz="2400" b="1" dirty="0">
                              <a:solidFill>
                                <a:schemeClr val="tx1"/>
                              </a:solidFill>
                            </a:rPr>
                            <a:t>VWF</a:t>
                          </a:r>
                        </a:p>
                      </a:txBody>
                      <a:tcPr/>
                    </a:tc>
                    <a:tc>
                      <a:txBody>
                        <a:bodyPr/>
                        <a:lstStyle/>
                        <a:p>
                          <a14:m>
                            <m:oMath xmlns:m="http://schemas.openxmlformats.org/officeDocument/2006/math">
                              <m:r>
                                <a:rPr lang="en-SA" sz="2400" b="0" smtClean="0">
                                  <a:solidFill>
                                    <a:schemeClr val="tx1"/>
                                  </a:solidFill>
                                  <a:latin typeface="Cambria Math" panose="02040503050406030204" pitchFamily="18" charset="0"/>
                                </a:rPr>
                                <m:t>≥</m:t>
                              </m:r>
                            </m:oMath>
                          </a14:m>
                          <a:r>
                            <a:rPr lang="en-SA" sz="2400" b="0" dirty="0">
                              <a:solidFill>
                                <a:schemeClr val="tx1"/>
                              </a:solidFill>
                            </a:rPr>
                            <a:t> 40%</a:t>
                          </a:r>
                          <a:endParaRPr lang="en-SA" sz="2400" b="0" dirty="0">
                            <a:solidFill>
                              <a:schemeClr val="tx1"/>
                            </a:solidFill>
                            <a:latin typeface="+mn-lt"/>
                          </a:endParaRPr>
                        </a:p>
                      </a:txBody>
                      <a:tcPr/>
                    </a:tc>
                    <a:tc>
                      <a:txBody>
                        <a:bodyPr/>
                        <a:lstStyle/>
                        <a:p>
                          <a:r>
                            <a:rPr lang="en-SA" sz="2400" b="1" dirty="0"/>
                            <a:t>95</a:t>
                          </a:r>
                        </a:p>
                      </a:txBody>
                      <a:tcPr/>
                    </a:tc>
                    <a:extLst>
                      <a:ext uri="{0D108BD9-81ED-4DB2-BD59-A6C34878D82A}">
                        <a16:rowId xmlns:a16="http://schemas.microsoft.com/office/drawing/2014/main" val="632544907"/>
                      </a:ext>
                    </a:extLst>
                  </a:tr>
                  <a:tr h="522873">
                    <a:tc>
                      <a:txBody>
                        <a:bodyPr/>
                        <a:lstStyle/>
                        <a:p>
                          <a:r>
                            <a:rPr lang="en-SA" sz="2400" b="1" dirty="0">
                              <a:solidFill>
                                <a:schemeClr val="tx1"/>
                              </a:solidFill>
                            </a:rPr>
                            <a:t>ALT </a:t>
                          </a:r>
                        </a:p>
                      </a:txBody>
                      <a:tcPr/>
                    </a:tc>
                    <a:tc>
                      <a:txBody>
                        <a:bodyPr/>
                        <a:lstStyle/>
                        <a:p>
                          <a:r>
                            <a:rPr lang="en-SA" sz="2400" b="0" dirty="0">
                              <a:solidFill>
                                <a:schemeClr val="tx1"/>
                              </a:solidFill>
                            </a:rPr>
                            <a:t>0-55 IU/L</a:t>
                          </a:r>
                          <a:endParaRPr lang="en-SA" sz="2400" b="0" dirty="0">
                            <a:solidFill>
                              <a:schemeClr val="tx1"/>
                            </a:solidFill>
                            <a:latin typeface="+mn-lt"/>
                          </a:endParaRPr>
                        </a:p>
                      </a:txBody>
                      <a:tcPr/>
                    </a:tc>
                    <a:tc>
                      <a:txBody>
                        <a:bodyPr/>
                        <a:lstStyle/>
                        <a:p>
                          <a:r>
                            <a:rPr lang="en-SA" sz="2400" b="1" dirty="0"/>
                            <a:t>30</a:t>
                          </a:r>
                        </a:p>
                      </a:txBody>
                      <a:tcPr/>
                    </a:tc>
                    <a:extLst>
                      <a:ext uri="{0D108BD9-81ED-4DB2-BD59-A6C34878D82A}">
                        <a16:rowId xmlns:a16="http://schemas.microsoft.com/office/drawing/2014/main" val="584750977"/>
                      </a:ext>
                    </a:extLst>
                  </a:tr>
                  <a:tr h="522873">
                    <a:tc>
                      <a:txBody>
                        <a:bodyPr/>
                        <a:lstStyle/>
                        <a:p>
                          <a:r>
                            <a:rPr lang="en-SA" sz="2400" b="1" dirty="0">
                              <a:solidFill>
                                <a:schemeClr val="tx1"/>
                              </a:solidFill>
                            </a:rPr>
                            <a:t>AST</a:t>
                          </a:r>
                        </a:p>
                      </a:txBody>
                      <a:tcPr/>
                    </a:tc>
                    <a:tc>
                      <a:txBody>
                        <a:bodyPr/>
                        <a:lstStyle/>
                        <a:p>
                          <a:r>
                            <a:rPr lang="en-SA" sz="2400" b="0" dirty="0">
                              <a:solidFill>
                                <a:schemeClr val="tx1"/>
                              </a:solidFill>
                            </a:rPr>
                            <a:t>15-37 IU/L</a:t>
                          </a:r>
                          <a:endParaRPr lang="en-SA" sz="2400" b="0" dirty="0">
                            <a:solidFill>
                              <a:schemeClr val="tx1"/>
                            </a:solidFill>
                            <a:latin typeface="+mn-lt"/>
                          </a:endParaRPr>
                        </a:p>
                      </a:txBody>
                      <a:tcPr/>
                    </a:tc>
                    <a:tc>
                      <a:txBody>
                        <a:bodyPr/>
                        <a:lstStyle/>
                        <a:p>
                          <a:r>
                            <a:rPr lang="en-SA" sz="2400" b="1" dirty="0"/>
                            <a:t>30</a:t>
                          </a:r>
                        </a:p>
                      </a:txBody>
                      <a:tcPr/>
                    </a:tc>
                    <a:extLst>
                      <a:ext uri="{0D108BD9-81ED-4DB2-BD59-A6C34878D82A}">
                        <a16:rowId xmlns:a16="http://schemas.microsoft.com/office/drawing/2014/main" val="1593321951"/>
                      </a:ext>
                    </a:extLst>
                  </a:tr>
                </a:tbl>
              </a:graphicData>
            </a:graphic>
          </p:graphicFrame>
        </mc:Choice>
        <mc:Fallback xmlns="">
          <p:graphicFrame>
            <p:nvGraphicFramePr>
              <p:cNvPr id="6" name="Table 7">
                <a:extLst>
                  <a:ext uri="{FF2B5EF4-FFF2-40B4-BE49-F238E27FC236}">
                    <a16:creationId xmlns:a16="http://schemas.microsoft.com/office/drawing/2014/main" id="{11741CFE-9F70-8D49-C607-DCE47016173C}"/>
                  </a:ext>
                </a:extLst>
              </p:cNvPr>
              <p:cNvGraphicFramePr>
                <a:graphicFrameLocks noGrp="1"/>
              </p:cNvGraphicFramePr>
              <p:nvPr>
                <p:extLst>
                  <p:ext uri="{D42A27DB-BD31-4B8C-83A1-F6EECF244321}">
                    <p14:modId xmlns:p14="http://schemas.microsoft.com/office/powerpoint/2010/main" val="3460749992"/>
                  </p:ext>
                </p:extLst>
              </p:nvPr>
            </p:nvGraphicFramePr>
            <p:xfrm>
              <a:off x="6096000" y="1429022"/>
              <a:ext cx="5218464" cy="4095480"/>
            </p:xfrm>
            <a:graphic>
              <a:graphicData uri="http://schemas.openxmlformats.org/drawingml/2006/table">
                <a:tbl>
                  <a:tblPr firstRow="1" bandRow="1">
                    <a:tableStyleId>{7DF18680-E054-41AD-8BC1-D1AEF772440D}</a:tableStyleId>
                  </a:tblPr>
                  <a:tblGrid>
                    <a:gridCol w="2068818">
                      <a:extLst>
                        <a:ext uri="{9D8B030D-6E8A-4147-A177-3AD203B41FA5}">
                          <a16:colId xmlns:a16="http://schemas.microsoft.com/office/drawing/2014/main" val="2686815315"/>
                        </a:ext>
                      </a:extLst>
                    </a:gridCol>
                    <a:gridCol w="2197412">
                      <a:extLst>
                        <a:ext uri="{9D8B030D-6E8A-4147-A177-3AD203B41FA5}">
                          <a16:colId xmlns:a16="http://schemas.microsoft.com/office/drawing/2014/main" val="3823283929"/>
                        </a:ext>
                      </a:extLst>
                    </a:gridCol>
                    <a:gridCol w="952234">
                      <a:extLst>
                        <a:ext uri="{9D8B030D-6E8A-4147-A177-3AD203B41FA5}">
                          <a16:colId xmlns:a16="http://schemas.microsoft.com/office/drawing/2014/main" val="3164920275"/>
                        </a:ext>
                      </a:extLst>
                    </a:gridCol>
                  </a:tblGrid>
                  <a:tr h="479121">
                    <a:tc>
                      <a:txBody>
                        <a:bodyPr/>
                        <a:lstStyle/>
                        <a:p>
                          <a:r>
                            <a:rPr lang="en-SA" sz="2400" b="1" dirty="0">
                              <a:solidFill>
                                <a:schemeClr val="bg1"/>
                              </a:solidFill>
                            </a:rPr>
                            <a:t>Test</a:t>
                          </a:r>
                        </a:p>
                      </a:txBody>
                      <a:tcPr/>
                    </a:tc>
                    <a:tc>
                      <a:txBody>
                        <a:bodyPr/>
                        <a:lstStyle/>
                        <a:p>
                          <a:r>
                            <a:rPr lang="en-SA" sz="2400" b="1" dirty="0">
                              <a:solidFill>
                                <a:schemeClr val="bg1"/>
                              </a:solidFill>
                            </a:rPr>
                            <a:t>Reference</a:t>
                          </a:r>
                        </a:p>
                      </a:txBody>
                      <a:tcPr/>
                    </a:tc>
                    <a:tc>
                      <a:txBody>
                        <a:bodyPr/>
                        <a:lstStyle/>
                        <a:p>
                          <a:r>
                            <a:rPr lang="en-SA" sz="2400" b="1" dirty="0">
                              <a:solidFill>
                                <a:schemeClr val="bg1"/>
                              </a:solidFill>
                            </a:rPr>
                            <a:t>Value</a:t>
                          </a:r>
                        </a:p>
                      </a:txBody>
                      <a:tcPr/>
                    </a:tc>
                    <a:extLst>
                      <a:ext uri="{0D108BD9-81ED-4DB2-BD59-A6C34878D82A}">
                        <a16:rowId xmlns:a16="http://schemas.microsoft.com/office/drawing/2014/main" val="3398125604"/>
                      </a:ext>
                    </a:extLst>
                  </a:tr>
                  <a:tr h="479121">
                    <a:tc>
                      <a:txBody>
                        <a:bodyPr/>
                        <a:lstStyle/>
                        <a:p>
                          <a:r>
                            <a:rPr lang="en-SA" sz="2400" b="1" dirty="0">
                              <a:solidFill>
                                <a:schemeClr val="tx1"/>
                              </a:solidFill>
                            </a:rPr>
                            <a:t>Lymphocytes</a:t>
                          </a:r>
                        </a:p>
                      </a:txBody>
                      <a:tcPr/>
                    </a:tc>
                    <a:tc>
                      <a:txBody>
                        <a:bodyPr/>
                        <a:lstStyle/>
                        <a:p>
                          <a:r>
                            <a:rPr lang="en-SA" sz="2400" b="0" dirty="0">
                              <a:solidFill>
                                <a:schemeClr val="tx1"/>
                              </a:solidFill>
                            </a:rPr>
                            <a:t>1.00-5.00K/uL</a:t>
                          </a:r>
                          <a:endParaRPr lang="en-SA" sz="2400" b="0" dirty="0">
                            <a:solidFill>
                              <a:schemeClr val="tx1"/>
                            </a:solidFill>
                            <a:latin typeface="+mn-lt"/>
                          </a:endParaRPr>
                        </a:p>
                      </a:txBody>
                      <a:tcPr/>
                    </a:tc>
                    <a:tc>
                      <a:txBody>
                        <a:bodyPr/>
                        <a:lstStyle/>
                        <a:p>
                          <a:r>
                            <a:rPr lang="en-SA" sz="2400" b="1" dirty="0">
                              <a:solidFill>
                                <a:schemeClr val="tx1"/>
                              </a:solidFill>
                            </a:rPr>
                            <a:t>1.27</a:t>
                          </a:r>
                        </a:p>
                      </a:txBody>
                      <a:tcPr/>
                    </a:tc>
                    <a:extLst>
                      <a:ext uri="{0D108BD9-81ED-4DB2-BD59-A6C34878D82A}">
                        <a16:rowId xmlns:a16="http://schemas.microsoft.com/office/drawing/2014/main" val="161985955"/>
                      </a:ext>
                    </a:extLst>
                  </a:tr>
                  <a:tr h="522873">
                    <a:tc>
                      <a:txBody>
                        <a:bodyPr/>
                        <a:lstStyle/>
                        <a:p>
                          <a:r>
                            <a:rPr lang="en-SA" sz="2400" b="1" dirty="0">
                              <a:solidFill>
                                <a:schemeClr val="tx1"/>
                              </a:solidFill>
                            </a:rPr>
                            <a:t>RBC</a:t>
                          </a:r>
                        </a:p>
                      </a:txBody>
                      <a:tcPr/>
                    </a:tc>
                    <a:tc>
                      <a:txBody>
                        <a:bodyPr/>
                        <a:lstStyle/>
                        <a:p>
                          <a:r>
                            <a:rPr lang="en-SA" sz="2400" b="0" dirty="0">
                              <a:solidFill>
                                <a:schemeClr val="tx1"/>
                              </a:solidFill>
                            </a:rPr>
                            <a:t>4.00-5.20 m/uL</a:t>
                          </a:r>
                          <a:endParaRPr lang="en-SA" sz="2400" b="0" dirty="0">
                            <a:solidFill>
                              <a:schemeClr val="tx1"/>
                            </a:solidFill>
                            <a:latin typeface="+mn-lt"/>
                          </a:endParaRPr>
                        </a:p>
                      </a:txBody>
                      <a:tcPr/>
                    </a:tc>
                    <a:tc>
                      <a:txBody>
                        <a:bodyPr/>
                        <a:lstStyle/>
                        <a:p>
                          <a:r>
                            <a:rPr lang="en-SA" sz="2400" b="1" dirty="0"/>
                            <a:t>4.72</a:t>
                          </a:r>
                        </a:p>
                      </a:txBody>
                      <a:tcPr/>
                    </a:tc>
                    <a:extLst>
                      <a:ext uri="{0D108BD9-81ED-4DB2-BD59-A6C34878D82A}">
                        <a16:rowId xmlns:a16="http://schemas.microsoft.com/office/drawing/2014/main" val="1535897873"/>
                      </a:ext>
                    </a:extLst>
                  </a:tr>
                  <a:tr h="522873">
                    <a:tc>
                      <a:txBody>
                        <a:bodyPr/>
                        <a:lstStyle/>
                        <a:p>
                          <a:r>
                            <a:rPr lang="en-SA" sz="2400" b="1" dirty="0">
                              <a:solidFill>
                                <a:schemeClr val="tx1"/>
                              </a:solidFill>
                            </a:rPr>
                            <a:t>WBC</a:t>
                          </a:r>
                        </a:p>
                      </a:txBody>
                      <a:tcPr/>
                    </a:tc>
                    <a:tc>
                      <a:txBody>
                        <a:bodyPr/>
                        <a:lstStyle/>
                        <a:p>
                          <a:r>
                            <a:rPr lang="en-SA" sz="2400" b="0" dirty="0">
                              <a:solidFill>
                                <a:schemeClr val="tx1"/>
                              </a:solidFill>
                            </a:rPr>
                            <a:t>4.00-11.00K/uL</a:t>
                          </a:r>
                          <a:endParaRPr lang="en-SA" sz="2400" b="0" dirty="0">
                            <a:solidFill>
                              <a:schemeClr val="tx1"/>
                            </a:solidFill>
                            <a:latin typeface="+mn-lt"/>
                          </a:endParaRPr>
                        </a:p>
                      </a:txBody>
                      <a:tcPr/>
                    </a:tc>
                    <a:tc>
                      <a:txBody>
                        <a:bodyPr/>
                        <a:lstStyle/>
                        <a:p>
                          <a:r>
                            <a:rPr lang="en-SA" sz="2400" b="1" dirty="0"/>
                            <a:t>6.16</a:t>
                          </a:r>
                        </a:p>
                      </a:txBody>
                      <a:tcPr/>
                    </a:tc>
                    <a:extLst>
                      <a:ext uri="{0D108BD9-81ED-4DB2-BD59-A6C34878D82A}">
                        <a16:rowId xmlns:a16="http://schemas.microsoft.com/office/drawing/2014/main" val="1799783691"/>
                      </a:ext>
                    </a:extLst>
                  </a:tr>
                  <a:tr h="522873">
                    <a:tc>
                      <a:txBody>
                        <a:bodyPr/>
                        <a:lstStyle/>
                        <a:p>
                          <a:r>
                            <a:rPr lang="en-SA" sz="2400" b="1" dirty="0">
                              <a:solidFill>
                                <a:schemeClr val="tx1"/>
                              </a:solidFill>
                            </a:rPr>
                            <a:t>Platelet count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A" sz="2400" b="0" dirty="0">
                              <a:solidFill>
                                <a:schemeClr val="tx1"/>
                              </a:solidFill>
                            </a:rPr>
                            <a:t>150-450 K/uL</a:t>
                          </a:r>
                          <a:endParaRPr lang="en-SA" sz="2400" b="0" dirty="0">
                            <a:solidFill>
                              <a:schemeClr val="tx1"/>
                            </a:solidFill>
                            <a:latin typeface="+mn-lt"/>
                          </a:endParaRPr>
                        </a:p>
                      </a:txBody>
                      <a:tcPr/>
                    </a:tc>
                    <a:tc>
                      <a:txBody>
                        <a:bodyPr/>
                        <a:lstStyle/>
                        <a:p>
                          <a:r>
                            <a:rPr lang="en-SA" sz="2400" b="1" dirty="0"/>
                            <a:t>191</a:t>
                          </a:r>
                        </a:p>
                      </a:txBody>
                      <a:tcPr/>
                    </a:tc>
                    <a:extLst>
                      <a:ext uri="{0D108BD9-81ED-4DB2-BD59-A6C34878D82A}">
                        <a16:rowId xmlns:a16="http://schemas.microsoft.com/office/drawing/2014/main" val="1803072661"/>
                      </a:ext>
                    </a:extLst>
                  </a:tr>
                  <a:tr h="522873">
                    <a:tc>
                      <a:txBody>
                        <a:bodyPr/>
                        <a:lstStyle/>
                        <a:p>
                          <a:r>
                            <a:rPr lang="en-SA" sz="2400" b="1" dirty="0">
                              <a:solidFill>
                                <a:schemeClr val="tx1"/>
                              </a:solidFill>
                            </a:rPr>
                            <a:t>VWF</a:t>
                          </a:r>
                        </a:p>
                      </a:txBody>
                      <a:tcPr/>
                    </a:tc>
                    <a:tc>
                      <a:txBody>
                        <a:bodyPr/>
                        <a:lstStyle/>
                        <a:p>
                          <a:endParaRPr lang="en-US"/>
                        </a:p>
                      </a:txBody>
                      <a:tcPr>
                        <a:blipFill>
                          <a:blip r:embed="rId5"/>
                          <a:stretch>
                            <a:fillRect l="-94798" t="-497561" r="-45087" b="-214634"/>
                          </a:stretch>
                        </a:blipFill>
                      </a:tcPr>
                    </a:tc>
                    <a:tc>
                      <a:txBody>
                        <a:bodyPr/>
                        <a:lstStyle/>
                        <a:p>
                          <a:r>
                            <a:rPr lang="en-SA" sz="2400" b="1" dirty="0"/>
                            <a:t>95</a:t>
                          </a:r>
                        </a:p>
                      </a:txBody>
                      <a:tcPr/>
                    </a:tc>
                    <a:extLst>
                      <a:ext uri="{0D108BD9-81ED-4DB2-BD59-A6C34878D82A}">
                        <a16:rowId xmlns:a16="http://schemas.microsoft.com/office/drawing/2014/main" val="632544907"/>
                      </a:ext>
                    </a:extLst>
                  </a:tr>
                  <a:tr h="522873">
                    <a:tc>
                      <a:txBody>
                        <a:bodyPr/>
                        <a:lstStyle/>
                        <a:p>
                          <a:r>
                            <a:rPr lang="en-SA" sz="2400" b="1" dirty="0">
                              <a:solidFill>
                                <a:schemeClr val="tx1"/>
                              </a:solidFill>
                            </a:rPr>
                            <a:t>ALT </a:t>
                          </a:r>
                        </a:p>
                      </a:txBody>
                      <a:tcPr/>
                    </a:tc>
                    <a:tc>
                      <a:txBody>
                        <a:bodyPr/>
                        <a:lstStyle/>
                        <a:p>
                          <a:r>
                            <a:rPr lang="en-SA" sz="2400" b="0" dirty="0">
                              <a:solidFill>
                                <a:schemeClr val="tx1"/>
                              </a:solidFill>
                            </a:rPr>
                            <a:t>0-55 IU/L</a:t>
                          </a:r>
                          <a:endParaRPr lang="en-SA" sz="2400" b="0" dirty="0">
                            <a:solidFill>
                              <a:schemeClr val="tx1"/>
                            </a:solidFill>
                            <a:latin typeface="+mn-lt"/>
                          </a:endParaRPr>
                        </a:p>
                      </a:txBody>
                      <a:tcPr/>
                    </a:tc>
                    <a:tc>
                      <a:txBody>
                        <a:bodyPr/>
                        <a:lstStyle/>
                        <a:p>
                          <a:r>
                            <a:rPr lang="en-SA" sz="2400" b="1" dirty="0"/>
                            <a:t>30</a:t>
                          </a:r>
                        </a:p>
                      </a:txBody>
                      <a:tcPr/>
                    </a:tc>
                    <a:extLst>
                      <a:ext uri="{0D108BD9-81ED-4DB2-BD59-A6C34878D82A}">
                        <a16:rowId xmlns:a16="http://schemas.microsoft.com/office/drawing/2014/main" val="584750977"/>
                      </a:ext>
                    </a:extLst>
                  </a:tr>
                  <a:tr h="522873">
                    <a:tc>
                      <a:txBody>
                        <a:bodyPr/>
                        <a:lstStyle/>
                        <a:p>
                          <a:r>
                            <a:rPr lang="en-SA" sz="2400" b="1" dirty="0">
                              <a:solidFill>
                                <a:schemeClr val="tx1"/>
                              </a:solidFill>
                            </a:rPr>
                            <a:t>AST</a:t>
                          </a:r>
                        </a:p>
                      </a:txBody>
                      <a:tcPr/>
                    </a:tc>
                    <a:tc>
                      <a:txBody>
                        <a:bodyPr/>
                        <a:lstStyle/>
                        <a:p>
                          <a:r>
                            <a:rPr lang="en-SA" sz="2400" b="0" dirty="0">
                              <a:solidFill>
                                <a:schemeClr val="tx1"/>
                              </a:solidFill>
                            </a:rPr>
                            <a:t>15-37 IU/L</a:t>
                          </a:r>
                          <a:endParaRPr lang="en-SA" sz="2400" b="0" dirty="0">
                            <a:solidFill>
                              <a:schemeClr val="tx1"/>
                            </a:solidFill>
                            <a:latin typeface="+mn-lt"/>
                          </a:endParaRPr>
                        </a:p>
                      </a:txBody>
                      <a:tcPr/>
                    </a:tc>
                    <a:tc>
                      <a:txBody>
                        <a:bodyPr/>
                        <a:lstStyle/>
                        <a:p>
                          <a:r>
                            <a:rPr lang="en-SA" sz="2400" b="1" dirty="0"/>
                            <a:t>30</a:t>
                          </a:r>
                        </a:p>
                      </a:txBody>
                      <a:tcPr/>
                    </a:tc>
                    <a:extLst>
                      <a:ext uri="{0D108BD9-81ED-4DB2-BD59-A6C34878D82A}">
                        <a16:rowId xmlns:a16="http://schemas.microsoft.com/office/drawing/2014/main" val="1593321951"/>
                      </a:ext>
                    </a:extLst>
                  </a:tr>
                </a:tbl>
              </a:graphicData>
            </a:graphic>
          </p:graphicFrame>
        </mc:Fallback>
      </mc:AlternateContent>
      <p:sp>
        <p:nvSpPr>
          <p:cNvPr id="11" name="TextBox 10">
            <a:extLst>
              <a:ext uri="{FF2B5EF4-FFF2-40B4-BE49-F238E27FC236}">
                <a16:creationId xmlns:a16="http://schemas.microsoft.com/office/drawing/2014/main" id="{7D803E63-A70B-179F-7AAC-FD9B4D1E64D0}"/>
              </a:ext>
            </a:extLst>
          </p:cNvPr>
          <p:cNvSpPr txBox="1"/>
          <p:nvPr/>
        </p:nvSpPr>
        <p:spPr>
          <a:xfrm>
            <a:off x="10235325" y="2678780"/>
            <a:ext cx="1364007" cy="830997"/>
          </a:xfrm>
          <a:prstGeom prst="rect">
            <a:avLst/>
          </a:prstGeom>
          <a:solidFill>
            <a:srgbClr val="5B9BD5"/>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SA" sz="2400" dirty="0"/>
              <a:t>DIF: Negative</a:t>
            </a:r>
          </a:p>
        </p:txBody>
      </p:sp>
    </p:spTree>
    <p:extLst>
      <p:ext uri="{BB962C8B-B14F-4D97-AF65-F5344CB8AC3E}">
        <p14:creationId xmlns:p14="http://schemas.microsoft.com/office/powerpoint/2010/main" val="26434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animBg="1"/>
      <p:bldP spid="1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1514</TotalTime>
  <Words>1582</Words>
  <Application>Microsoft Office PowerPoint</Application>
  <PresentationFormat>Widescreen</PresentationFormat>
  <Paragraphs>199</Paragraphs>
  <Slides>23</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Calibri Light</vt:lpstr>
      <vt:lpstr>Cambria Math</vt:lpstr>
      <vt:lpstr>CIDFont+F1</vt:lpstr>
      <vt:lpstr>Google Sans</vt:lpstr>
      <vt:lpstr>Times New Roman</vt:lpstr>
      <vt:lpstr>Wingdings</vt:lpstr>
      <vt:lpstr>Office Theme</vt:lpstr>
      <vt:lpstr>PowerPoint Presentation</vt:lpstr>
      <vt:lpstr>Disclosure</vt:lpstr>
      <vt:lpstr>Chief complaint</vt:lpstr>
      <vt:lpstr>HPI</vt:lpstr>
      <vt:lpstr>History</vt:lpstr>
      <vt:lpstr>Extra-oral Examination</vt:lpstr>
      <vt:lpstr>Intra-oral Examination</vt:lpstr>
      <vt:lpstr>Intra-oral Examination</vt:lpstr>
      <vt:lpstr>Differential Diagnosis </vt:lpstr>
      <vt:lpstr>Final Diagnosis</vt:lpstr>
      <vt:lpstr>Management</vt:lpstr>
      <vt:lpstr>Literature Review</vt:lpstr>
      <vt:lpstr>Background</vt:lpstr>
      <vt:lpstr>Etiology</vt:lpstr>
      <vt:lpstr>Clinical Presentation</vt:lpstr>
      <vt:lpstr>PowerPoint Presentation</vt:lpstr>
      <vt:lpstr>Histopathology</vt:lpstr>
      <vt:lpstr>Diagnostic Criteria</vt:lpstr>
      <vt:lpstr>Management</vt:lpstr>
      <vt:lpstr>Reported Cases (N=225)</vt:lpstr>
      <vt:lpstr>Take home message</vt:lpstr>
      <vt:lpstr>Special Thanks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Alsunni, Mouna</dc:creator>
  <cp:lastModifiedBy>Maykel Landaverde</cp:lastModifiedBy>
  <cp:revision>27</cp:revision>
  <dcterms:created xsi:type="dcterms:W3CDTF">2023-01-31T14:11:09Z</dcterms:created>
  <dcterms:modified xsi:type="dcterms:W3CDTF">2023-04-25T19:52:33Z</dcterms:modified>
</cp:coreProperties>
</file>